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FD"/>
    <a:srgbClr val="3FC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38"/>
    <p:restoredTop sz="94386" autoAdjust="0"/>
  </p:normalViewPr>
  <p:slideViewPr>
    <p:cSldViewPr snapToGrid="0" snapToObjects="1">
      <p:cViewPr>
        <p:scale>
          <a:sx n="90" d="100"/>
          <a:sy n="90" d="100"/>
        </p:scale>
        <p:origin x="14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C85D-D286-2A43-BC49-7C50FFEA81A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A0FD-DBCB-CC42-8043-15A1F59E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metabolomicsworkbench.org/protocols/index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3423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+mn-lt"/>
              </a:rPr>
              <a:t>Sample types, storage and extraction for metabolomics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53213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Stephen Barnes, PhD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8312" y="314579"/>
            <a:ext cx="30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UAB Metabolomics Workshop</a:t>
            </a:r>
          </a:p>
          <a:p>
            <a:pPr algn="ctr"/>
            <a:r>
              <a:rPr lang="en-US" b="1" dirty="0"/>
              <a:t>December 2, 2015</a:t>
            </a:r>
          </a:p>
        </p:txBody>
      </p:sp>
      <p:pic>
        <p:nvPicPr>
          <p:cNvPr id="9" name="Picture 8" descr="TMP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11" y="5021709"/>
            <a:ext cx="2622090" cy="1836291"/>
          </a:xfrm>
          <a:prstGeom prst="rect">
            <a:avLst/>
          </a:prstGeom>
        </p:spPr>
      </p:pic>
      <p:pic>
        <p:nvPicPr>
          <p:cNvPr id="10" name="Picture 9" descr="Screen Shot 2015-06-14 at 11.3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7"/>
            <a:ext cx="3723886" cy="1460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" y="5638800"/>
            <a:ext cx="262493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Internal standards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I</a:t>
            </a:r>
            <a:r>
              <a:rPr lang="en-US" b="1" dirty="0" err="1" smtClean="0"/>
              <a:t>sotopically</a:t>
            </a:r>
            <a:r>
              <a:rPr lang="en-US" b="1" dirty="0" smtClean="0"/>
              <a:t> labeled metabolite standards are essential to monitor recovery during the extraction process</a:t>
            </a:r>
          </a:p>
          <a:p>
            <a:pPr lvl="1"/>
            <a:r>
              <a:rPr lang="en-US" b="1" dirty="0" smtClean="0"/>
              <a:t>Same amount added to all samples</a:t>
            </a:r>
          </a:p>
          <a:p>
            <a:pPr lvl="1"/>
            <a:r>
              <a:rPr lang="en-US" b="1" baseline="30000" dirty="0" smtClean="0"/>
              <a:t>13</a:t>
            </a:r>
            <a:r>
              <a:rPr lang="en-US" b="1" dirty="0" smtClean="0"/>
              <a:t>C is better than </a:t>
            </a:r>
            <a:r>
              <a:rPr lang="en-US" b="1" baseline="30000" dirty="0" smtClean="0"/>
              <a:t>2</a:t>
            </a:r>
            <a:r>
              <a:rPr lang="en-US" b="1" dirty="0" smtClean="0"/>
              <a:t>H, but is more expensive</a:t>
            </a:r>
          </a:p>
          <a:p>
            <a:pPr lvl="1"/>
            <a:r>
              <a:rPr lang="en-US" b="1" dirty="0" smtClean="0"/>
              <a:t>Need to increase the mass by 4 Da compared to the unlabeled biological metabolite to avoid natural abundance </a:t>
            </a:r>
            <a:r>
              <a:rPr lang="en-US" b="1" baseline="30000" dirty="0" smtClean="0"/>
              <a:t>13</a:t>
            </a:r>
            <a:r>
              <a:rPr lang="en-US" b="1" dirty="0" smtClean="0"/>
              <a:t>C </a:t>
            </a:r>
          </a:p>
          <a:p>
            <a:pPr lvl="1"/>
            <a:r>
              <a:rPr lang="en-US" b="1" dirty="0" smtClean="0"/>
              <a:t>A typical set would be </a:t>
            </a:r>
            <a:r>
              <a:rPr lang="en-US" b="1" baseline="30000" dirty="0" smtClean="0"/>
              <a:t>13</a:t>
            </a:r>
            <a:r>
              <a:rPr lang="en-US" b="1" dirty="0" smtClean="0"/>
              <a:t>C</a:t>
            </a:r>
            <a:r>
              <a:rPr lang="en-US" b="1" baseline="-25000" dirty="0" smtClean="0"/>
              <a:t>4</a:t>
            </a:r>
            <a:r>
              <a:rPr lang="en-US" b="1" dirty="0" smtClean="0"/>
              <a:t>-succinate, </a:t>
            </a:r>
            <a:r>
              <a:rPr lang="en-US" b="1" baseline="30000" dirty="0" smtClean="0"/>
              <a:t>13</a:t>
            </a:r>
            <a:r>
              <a:rPr lang="en-US" b="1" dirty="0" smtClean="0"/>
              <a:t>C</a:t>
            </a:r>
            <a:r>
              <a:rPr lang="en-US" b="1" baseline="-25000" dirty="0" smtClean="0"/>
              <a:t>16</a:t>
            </a:r>
            <a:r>
              <a:rPr lang="en-US" b="1" dirty="0" smtClean="0"/>
              <a:t>-palmitate and L-</a:t>
            </a:r>
            <a:r>
              <a:rPr lang="en-US" b="1" baseline="30000" dirty="0" smtClean="0"/>
              <a:t>13</a:t>
            </a:r>
            <a:r>
              <a:rPr lang="en-US" b="1" dirty="0" smtClean="0"/>
              <a:t>C</a:t>
            </a:r>
            <a:r>
              <a:rPr lang="en-US" b="1" baseline="-25000" dirty="0" smtClean="0"/>
              <a:t>9</a:t>
            </a:r>
            <a:r>
              <a:rPr lang="en-US" b="1" dirty="0" smtClean="0"/>
              <a:t>-tyrosine</a:t>
            </a:r>
          </a:p>
        </p:txBody>
      </p:sp>
    </p:spTree>
    <p:extLst>
      <p:ext uri="{BB962C8B-B14F-4D97-AF65-F5344CB8AC3E}">
        <p14:creationId xmlns:p14="http://schemas.microsoft.com/office/powerpoint/2010/main" val="11040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Extracting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biofluids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7782" y="2048966"/>
            <a:ext cx="4924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Protein precipitation with acetone </a:t>
            </a:r>
            <a:r>
              <a:rPr lang="en-US" sz="2400" b="1" smtClean="0"/>
              <a:t>or methanol</a:t>
            </a:r>
            <a:endParaRPr lang="en-US" sz="2400" b="1"/>
          </a:p>
        </p:txBody>
      </p:sp>
      <p:sp>
        <p:nvSpPr>
          <p:cNvPr id="6" name="TextBox 5"/>
          <p:cNvSpPr txBox="1"/>
          <p:nvPr/>
        </p:nvSpPr>
        <p:spPr>
          <a:xfrm>
            <a:off x="3252650" y="3798315"/>
            <a:ext cx="5499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Plasma partitioned between chloroform-methanol (lower phase) and water (upper phase)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Proteins precipitate at the interface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Lower phase contains lipids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Upper phase has more hydrophilic metabolites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1556194"/>
            <a:ext cx="2570672" cy="2073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3756878"/>
            <a:ext cx="2570672" cy="28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+mn-lt"/>
              </a:rPr>
              <a:t>Extracting tissue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2975" y="4413509"/>
            <a:ext cx="8363642" cy="2342205"/>
            <a:chOff x="492975" y="4413509"/>
            <a:chExt cx="8363642" cy="2342205"/>
          </a:xfrm>
        </p:grpSpPr>
        <p:sp>
          <p:nvSpPr>
            <p:cNvPr id="6" name="TextBox 5"/>
            <p:cNvSpPr txBox="1"/>
            <p:nvPr/>
          </p:nvSpPr>
          <p:spPr>
            <a:xfrm>
              <a:off x="3422217" y="4413509"/>
              <a:ext cx="5434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sz="2400" b="1" dirty="0" smtClean="0"/>
                <a:t>Glass tissue homogenizer cooled in liquid N</a:t>
              </a:r>
              <a:r>
                <a:rPr lang="en-US" sz="2400" b="1" baseline="-25000" dirty="0" smtClean="0"/>
                <a:t>2</a:t>
              </a:r>
              <a:endParaRPr lang="en-US" sz="2400" b="1" dirty="0" smtClean="0"/>
            </a:p>
            <a:p>
              <a:pPr marL="342900" indent="-342900">
                <a:buFont typeface="Arial" charset="0"/>
                <a:buChar char="•"/>
              </a:pPr>
              <a:r>
                <a:rPr lang="en-US" sz="2400" b="1" dirty="0" smtClean="0"/>
                <a:t>Pestle is PTFE or glass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400" b="1" dirty="0" smtClean="0"/>
                <a:t>Can be very small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400" b="1" dirty="0" err="1" smtClean="0"/>
                <a:t>Ultrasonication</a:t>
              </a:r>
              <a:r>
                <a:rPr lang="en-US" sz="2400" b="1" dirty="0" smtClean="0"/>
                <a:t> after adding solvent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2975" y="6386382"/>
              <a:ext cx="8212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hlinkClick r:id="rId2"/>
                </a:rPr>
                <a:t>http://</a:t>
              </a:r>
              <a:r>
                <a:rPr lang="en-US" b="1" dirty="0" smtClean="0">
                  <a:hlinkClick r:id="rId2"/>
                </a:rPr>
                <a:t>www.metabolomicsworkbench.org/protocols/index.php</a:t>
              </a:r>
              <a:r>
                <a:rPr lang="en-US" b="1" dirty="0" smtClean="0"/>
                <a:t> for specific protocols</a:t>
              </a:r>
              <a:endParaRPr lang="en-US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1" y="4572000"/>
              <a:ext cx="2663468" cy="169123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8650" y="1677245"/>
            <a:ext cx="8227967" cy="2554385"/>
            <a:chOff x="628650" y="1677245"/>
            <a:chExt cx="8227967" cy="2554385"/>
          </a:xfrm>
        </p:grpSpPr>
        <p:sp>
          <p:nvSpPr>
            <p:cNvPr id="4" name="TextBox 3"/>
            <p:cNvSpPr txBox="1"/>
            <p:nvPr/>
          </p:nvSpPr>
          <p:spPr>
            <a:xfrm>
              <a:off x="3422217" y="1894060"/>
              <a:ext cx="5434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sz="2400" b="1" dirty="0" smtClean="0"/>
                <a:t>Metal percussion mortar cooled in liquid N</a:t>
              </a:r>
              <a:r>
                <a:rPr lang="en-US" sz="2400" b="1" baseline="-25000" dirty="0" smtClean="0"/>
                <a:t>2</a:t>
              </a:r>
              <a:endParaRPr lang="en-US" sz="2400" b="1" dirty="0" smtClean="0"/>
            </a:p>
            <a:p>
              <a:pPr marL="342900" indent="-342900">
                <a:buFont typeface="Arial" charset="0"/>
                <a:buChar char="•"/>
              </a:pPr>
              <a:r>
                <a:rPr lang="en-US" sz="2400" b="1" dirty="0" smtClean="0"/>
                <a:t>Grind tissue at &lt;-100</a:t>
              </a:r>
              <a:r>
                <a:rPr lang="en-US" sz="2400" b="1" baseline="30000" dirty="0" smtClean="0"/>
                <a:t>o</a:t>
              </a:r>
              <a:r>
                <a:rPr lang="en-US" sz="2400" b="1" dirty="0" smtClean="0"/>
                <a:t>C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400" b="1" dirty="0" smtClean="0"/>
                <a:t>Pour pulverized tissue into cold extraction solvent</a:t>
              </a:r>
              <a:endParaRPr lang="en-US" sz="2400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677245"/>
              <a:ext cx="2663469" cy="2554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2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LC-MS platform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2376"/>
            <a:ext cx="7886700" cy="4351338"/>
          </a:xfrm>
        </p:spPr>
        <p:txBody>
          <a:bodyPr/>
          <a:lstStyle/>
          <a:p>
            <a:r>
              <a:rPr lang="en-US" sz="2700" b="1" dirty="0" smtClean="0"/>
              <a:t>Metabolites are separated on the basis of their hydrophobicity (using a reverse-phase column) or </a:t>
            </a:r>
            <a:r>
              <a:rPr lang="en-US" sz="2700" b="1" dirty="0" err="1" smtClean="0"/>
              <a:t>hydrophilicity</a:t>
            </a:r>
            <a:r>
              <a:rPr lang="en-US" sz="2700" b="1" dirty="0" smtClean="0"/>
              <a:t> (HILIC column) using solvent gradients</a:t>
            </a:r>
          </a:p>
          <a:p>
            <a:r>
              <a:rPr lang="en-US" sz="2700" b="1" dirty="0" smtClean="0"/>
              <a:t>UPLC</a:t>
            </a:r>
          </a:p>
          <a:p>
            <a:pPr lvl="1"/>
            <a:r>
              <a:rPr lang="en-US" b="1" dirty="0" smtClean="0"/>
              <a:t>High resolution chromatography (human samples)</a:t>
            </a:r>
          </a:p>
          <a:p>
            <a:r>
              <a:rPr lang="en-US" sz="2700" b="1" dirty="0" err="1" smtClean="0"/>
              <a:t>NanoLC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for precious or low volume samples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61485" y="5357089"/>
            <a:ext cx="3326245" cy="1469789"/>
            <a:chOff x="318655" y="4972574"/>
            <a:chExt cx="3326245" cy="14697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310" y="4972574"/>
              <a:ext cx="1483590" cy="14697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8655" y="5375564"/>
              <a:ext cx="1842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Column etched on a chip</a:t>
              </a:r>
              <a:endParaRPr lang="en-US" b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14187" y="4252618"/>
            <a:ext cx="4068328" cy="2208942"/>
            <a:chOff x="3756892" y="4068217"/>
            <a:chExt cx="4585853" cy="23741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218" y="4068217"/>
              <a:ext cx="1886527" cy="23741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56892" y="5375564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nanoLC</a:t>
              </a:r>
              <a:r>
                <a:rPr lang="en-US" b="1" dirty="0" smtClean="0"/>
                <a:t> placed in a temperature-controlled </a:t>
              </a:r>
              <a:r>
                <a:rPr lang="en-US" b="1" dirty="0" err="1" smtClean="0"/>
                <a:t>Nanoflex</a:t>
              </a:r>
              <a:r>
                <a:rPr lang="en-US" b="1" dirty="0" smtClean="0"/>
                <a:t>™</a:t>
              </a:r>
              <a:endParaRPr 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46795" y="6373834"/>
            <a:ext cx="328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All about reproducibility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mass spectrometer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1655"/>
            <a:ext cx="7886700" cy="489383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Ions</a:t>
            </a:r>
          </a:p>
          <a:p>
            <a:pPr lvl="1"/>
            <a:r>
              <a:rPr lang="en-US" b="1" dirty="0" smtClean="0"/>
              <a:t>These can be +</a:t>
            </a:r>
            <a:r>
              <a:rPr lang="en-US" b="1" dirty="0" err="1" smtClean="0"/>
              <a:t>ve</a:t>
            </a:r>
            <a:r>
              <a:rPr lang="en-US" b="1" dirty="0" smtClean="0"/>
              <a:t> and –</a:t>
            </a:r>
            <a:r>
              <a:rPr lang="en-US" b="1" dirty="0" err="1" smtClean="0"/>
              <a:t>ve</a:t>
            </a:r>
            <a:r>
              <a:rPr lang="en-US" b="1" dirty="0" smtClean="0"/>
              <a:t> (require separate LC runs)</a:t>
            </a:r>
          </a:p>
          <a:p>
            <a:pPr lvl="1"/>
            <a:r>
              <a:rPr lang="en-US" b="1" dirty="0" smtClean="0"/>
              <a:t>Several thousands can be measured</a:t>
            </a:r>
          </a:p>
          <a:p>
            <a:pPr lvl="1"/>
            <a:r>
              <a:rPr lang="en-US" b="1" dirty="0" smtClean="0"/>
              <a:t>Some are adducts of the same metabolite</a:t>
            </a:r>
          </a:p>
          <a:p>
            <a:pPr lvl="2"/>
            <a:r>
              <a:rPr lang="en-US" b="1" dirty="0" smtClean="0"/>
              <a:t>[M+H]</a:t>
            </a:r>
            <a:r>
              <a:rPr lang="en-US" b="1" baseline="30000" dirty="0" smtClean="0"/>
              <a:t>+</a:t>
            </a:r>
            <a:r>
              <a:rPr lang="en-US" b="1" dirty="0" smtClean="0"/>
              <a:t>, [</a:t>
            </a:r>
            <a:r>
              <a:rPr lang="en-US" b="1" dirty="0" err="1" smtClean="0"/>
              <a:t>M+Na</a:t>
            </a:r>
            <a:r>
              <a:rPr lang="en-US" b="1" dirty="0" smtClean="0"/>
              <a:t>]</a:t>
            </a:r>
            <a:r>
              <a:rPr lang="en-US" b="1" baseline="30000" dirty="0" smtClean="0"/>
              <a:t>+</a:t>
            </a:r>
            <a:r>
              <a:rPr lang="en-US" b="1" dirty="0" smtClean="0"/>
              <a:t>, [M-H]</a:t>
            </a:r>
            <a:r>
              <a:rPr lang="en-US" b="1" baseline="30000" dirty="0" smtClean="0"/>
              <a:t>-</a:t>
            </a:r>
            <a:r>
              <a:rPr lang="en-US" b="1" dirty="0" smtClean="0"/>
              <a:t>, [M-H.COO]-</a:t>
            </a:r>
          </a:p>
          <a:p>
            <a:r>
              <a:rPr lang="en-US" b="1" dirty="0" smtClean="0"/>
              <a:t>Untargeted LC-MS</a:t>
            </a:r>
          </a:p>
          <a:p>
            <a:pPr lvl="1"/>
            <a:r>
              <a:rPr lang="en-US" b="1" dirty="0" smtClean="0"/>
              <a:t>In this mode need a (very) fast analyzer for MS and MSMS analyses</a:t>
            </a:r>
          </a:p>
          <a:p>
            <a:pPr lvl="1"/>
            <a:r>
              <a:rPr lang="en-US" b="1" dirty="0" smtClean="0"/>
              <a:t>Time-of-flight (TOF) is the best</a:t>
            </a:r>
          </a:p>
          <a:p>
            <a:pPr lvl="2"/>
            <a:r>
              <a:rPr lang="en-US" b="1" dirty="0" smtClean="0"/>
              <a:t>New instrument from </a:t>
            </a:r>
            <a:r>
              <a:rPr lang="en-US" b="1" dirty="0" err="1" smtClean="0"/>
              <a:t>Sciex</a:t>
            </a:r>
            <a:r>
              <a:rPr lang="en-US" b="1" dirty="0" smtClean="0"/>
              <a:t> can collect data at 5 </a:t>
            </a:r>
            <a:r>
              <a:rPr lang="en-US" b="1" dirty="0" err="1" smtClean="0"/>
              <a:t>msec</a:t>
            </a:r>
            <a:r>
              <a:rPr lang="en-US" b="1" dirty="0" smtClean="0"/>
              <a:t> intervals</a:t>
            </a:r>
          </a:p>
          <a:p>
            <a:pPr lvl="1"/>
            <a:r>
              <a:rPr lang="en-US" b="1" dirty="0" err="1" smtClean="0"/>
              <a:t>Orbitrap</a:t>
            </a:r>
            <a:r>
              <a:rPr lang="en-US" b="1" dirty="0" smtClean="0"/>
              <a:t>/FT-MS have better mass accuracy, but not at this speed</a:t>
            </a:r>
          </a:p>
          <a:p>
            <a:pPr lvl="2"/>
            <a:r>
              <a:rPr lang="en-US" b="1" dirty="0" smtClean="0"/>
              <a:t>Used in follow up experiments where more time is available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61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oxorubicin2DCSD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902" y="4858702"/>
            <a:ext cx="2209800" cy="17885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424042" y="1"/>
            <a:ext cx="171995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Doxorubicin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609600"/>
            <a:ext cx="305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ion current of all patients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971800"/>
            <a:ext cx="259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Searching for doxorubicin – found </a:t>
            </a:r>
            <a:r>
              <a:rPr lang="en-US" smtClean="0"/>
              <a:t>in just one patient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2953" y="5191899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C-isotope peaks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2" idx="2"/>
          </p:cNvCxnSpPr>
          <p:nvPr/>
        </p:nvCxnSpPr>
        <p:spPr>
          <a:xfrm flipH="1">
            <a:off x="4599703" y="5561231"/>
            <a:ext cx="506674" cy="32695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34000" y="5561231"/>
            <a:ext cx="900545" cy="65946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9275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  <a:ea typeface="Symbol" charset="2"/>
                <a:cs typeface="Symbol" charset="2"/>
              </a:rPr>
              <a:t>The metabolites </a:t>
            </a:r>
            <a:r>
              <a:rPr lang="en-US" b="1" smtClean="0">
                <a:solidFill>
                  <a:srgbClr val="FF0000"/>
                </a:solidFill>
                <a:latin typeface="+mn-lt"/>
                <a:ea typeface="Symbol" charset="2"/>
                <a:cs typeface="Symbol" charset="2"/>
              </a:rPr>
              <a:t>of doxorubicin</a:t>
            </a:r>
            <a:endParaRPr lang="en-US" b="1">
              <a:solidFill>
                <a:srgbClr val="FF0000"/>
              </a:solidFill>
              <a:latin typeface="+mn-lt"/>
              <a:ea typeface="Symbol" charset="2"/>
              <a:cs typeface="Symbol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096"/>
            <a:ext cx="9144000" cy="51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351"/>
            <a:ext cx="9144000" cy="5432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n-lt"/>
              </a:rPr>
              <a:t>Metabolomics and drugs in patients</a:t>
            </a:r>
            <a:endParaRPr lang="en-US" sz="40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4814888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Untargeted metabolomics better defines the patient in a </a:t>
            </a:r>
            <a:r>
              <a:rPr lang="en-US" b="1" smtClean="0"/>
              <a:t>clinical study</a:t>
            </a:r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6497782" y="2729345"/>
            <a:ext cx="22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Analysis with </a:t>
            </a:r>
            <a:r>
              <a:rPr lang="en-US" b="1" dirty="0" err="1" smtClean="0"/>
              <a:t>MZmine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26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01" y="-41564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Imaging Mass </a:t>
            </a:r>
            <a:r>
              <a:rPr lang="en-US" sz="3200" b="1" smtClean="0">
                <a:solidFill>
                  <a:srgbClr val="FF0000"/>
                </a:solidFill>
                <a:latin typeface="+mn-lt"/>
              </a:rPr>
              <a:t>Spectrometry – rat lens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9702" t="31804" r="26468" b="25443"/>
          <a:stretch>
            <a:fillRect/>
          </a:stretch>
        </p:blipFill>
        <p:spPr bwMode="auto">
          <a:xfrm>
            <a:off x="4822418" y="2659937"/>
            <a:ext cx="3201387" cy="4114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859"/>
          <p:cNvGrpSpPr>
            <a:grpSpLocks/>
          </p:cNvGrpSpPr>
          <p:nvPr/>
        </p:nvGrpSpPr>
        <p:grpSpPr bwMode="auto">
          <a:xfrm>
            <a:off x="4572000" y="388262"/>
            <a:ext cx="2790825" cy="4295775"/>
            <a:chOff x="4667238" y="254176"/>
            <a:chExt cx="2791414" cy="4296003"/>
          </a:xfrm>
        </p:grpSpPr>
        <p:pic>
          <p:nvPicPr>
            <p:cNvPr id="6" name="Picture 3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67238" y="254176"/>
              <a:ext cx="2791414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 bwMode="auto">
            <a:xfrm rot="16200000" flipV="1">
              <a:off x="5297341" y="3122901"/>
              <a:ext cx="2192883" cy="661674"/>
            </a:xfrm>
            <a:prstGeom prst="line">
              <a:avLst/>
            </a:prstGeom>
            <a:ln>
              <a:solidFill>
                <a:srgbClr val="660066"/>
              </a:solidFill>
            </a:ln>
            <a:effectLst>
              <a:glow rad="38100">
                <a:srgbClr val="000090">
                  <a:alpha val="50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861"/>
          <p:cNvGrpSpPr>
            <a:grpSpLocks/>
          </p:cNvGrpSpPr>
          <p:nvPr/>
        </p:nvGrpSpPr>
        <p:grpSpPr bwMode="auto">
          <a:xfrm>
            <a:off x="76200" y="2581275"/>
            <a:ext cx="5926138" cy="2287588"/>
            <a:chOff x="76960" y="2578665"/>
            <a:chExt cx="5926044" cy="2287978"/>
          </a:xfrm>
        </p:grpSpPr>
        <p:cxnSp>
          <p:nvCxnSpPr>
            <p:cNvPr id="9" name="Straight Connector 8"/>
            <p:cNvCxnSpPr/>
            <p:nvPr/>
          </p:nvCxnSpPr>
          <p:spPr bwMode="auto">
            <a:xfrm rot="10800000">
              <a:off x="2868375" y="3630226"/>
              <a:ext cx="3134629" cy="1236417"/>
            </a:xfrm>
            <a:prstGeom prst="line">
              <a:avLst/>
            </a:prstGeom>
            <a:ln>
              <a:solidFill>
                <a:srgbClr val="660066"/>
              </a:solidFill>
            </a:ln>
            <a:effectLst>
              <a:glow rad="38100">
                <a:srgbClr val="000090">
                  <a:alpha val="50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1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960" y="2578665"/>
              <a:ext cx="2791414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860"/>
          <p:cNvGrpSpPr>
            <a:grpSpLocks/>
          </p:cNvGrpSpPr>
          <p:nvPr/>
        </p:nvGrpSpPr>
        <p:grpSpPr bwMode="auto">
          <a:xfrm>
            <a:off x="76200" y="4718050"/>
            <a:ext cx="6173788" cy="2103438"/>
            <a:chOff x="76960" y="4716392"/>
            <a:chExt cx="6173028" cy="2103120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10800000">
              <a:off x="2868374" y="5767952"/>
              <a:ext cx="3381614" cy="86614"/>
            </a:xfrm>
            <a:prstGeom prst="line">
              <a:avLst/>
            </a:prstGeom>
            <a:ln>
              <a:solidFill>
                <a:srgbClr val="660066"/>
              </a:solidFill>
            </a:ln>
            <a:effectLst>
              <a:glow rad="38100">
                <a:srgbClr val="000090">
                  <a:alpha val="50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60" y="4716392"/>
              <a:ext cx="2791414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562600" y="4081463"/>
            <a:ext cx="228600" cy="4572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619875" y="4687888"/>
            <a:ext cx="228600" cy="4572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813425" y="4727575"/>
            <a:ext cx="228600" cy="4572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249988" y="5584825"/>
            <a:ext cx="228600" cy="4572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Times" charset="0"/>
              </a:rPr>
              <a:t>`</a:t>
            </a:r>
          </a:p>
        </p:txBody>
      </p:sp>
      <p:grpSp>
        <p:nvGrpSpPr>
          <p:cNvPr id="18" name="Group 858"/>
          <p:cNvGrpSpPr>
            <a:grpSpLocks/>
          </p:cNvGrpSpPr>
          <p:nvPr/>
        </p:nvGrpSpPr>
        <p:grpSpPr bwMode="auto">
          <a:xfrm>
            <a:off x="76200" y="439738"/>
            <a:ext cx="5503863" cy="3794125"/>
            <a:chOff x="76960" y="437038"/>
            <a:chExt cx="5502756" cy="3794560"/>
          </a:xfrm>
        </p:grpSpPr>
        <p:cxnSp>
          <p:nvCxnSpPr>
            <p:cNvPr id="19" name="Straight Connector 18"/>
            <p:cNvCxnSpPr/>
            <p:nvPr/>
          </p:nvCxnSpPr>
          <p:spPr bwMode="auto">
            <a:xfrm rot="16200000" flipV="1">
              <a:off x="2852545" y="1504426"/>
              <a:ext cx="2743000" cy="2711343"/>
            </a:xfrm>
            <a:prstGeom prst="line">
              <a:avLst/>
            </a:prstGeom>
            <a:ln>
              <a:solidFill>
                <a:srgbClr val="660066"/>
              </a:solidFill>
            </a:ln>
            <a:effectLst>
              <a:glow rad="38100">
                <a:srgbClr val="000090">
                  <a:alpha val="50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960" y="437038"/>
              <a:ext cx="2791413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801938" y="2290763"/>
            <a:ext cx="2020887" cy="2006600"/>
            <a:chOff x="2801615" y="2290450"/>
            <a:chExt cx="2020850" cy="2007372"/>
          </a:xfrm>
        </p:grpSpPr>
        <p:sp>
          <p:nvSpPr>
            <p:cNvPr id="4" name="TextBox 303"/>
            <p:cNvSpPr txBox="1">
              <a:spLocks noChangeArrowheads="1"/>
            </p:cNvSpPr>
            <p:nvPr/>
          </p:nvSpPr>
          <p:spPr bwMode="auto">
            <a:xfrm>
              <a:off x="2801615" y="3963080"/>
              <a:ext cx="2020850" cy="3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i="1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m/z</a:t>
              </a:r>
              <a:r>
                <a:rPr lang="en-US" sz="1000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 = 19,822 Da</a:t>
              </a:r>
              <a:endParaRPr lang="en-US" sz="1000" i="1">
                <a:solidFill>
                  <a:schemeClr val="bg1"/>
                </a:solidFill>
                <a:latin typeface="Calisto MT" charset="0"/>
                <a:ea typeface="Arial" charset="0"/>
                <a:cs typeface="Arial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l="38132" t="38332" r="27203" b="28333"/>
            <a:stretch>
              <a:fillRect/>
            </a:stretch>
          </p:blipFill>
          <p:spPr bwMode="auto">
            <a:xfrm>
              <a:off x="2811262" y="2290450"/>
              <a:ext cx="2007484" cy="20073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6" name="Freeform 5"/>
            <p:cNvSpPr/>
            <p:nvPr/>
          </p:nvSpPr>
          <p:spPr bwMode="auto">
            <a:xfrm>
              <a:off x="3234994" y="2662068"/>
              <a:ext cx="1090593" cy="1237138"/>
            </a:xfrm>
            <a:custGeom>
              <a:avLst/>
              <a:gdLst>
                <a:gd name="connsiteX0" fmla="*/ 232635 w 828027"/>
                <a:gd name="connsiteY0" fmla="*/ 2822 h 938389"/>
                <a:gd name="connsiteX1" fmla="*/ 245335 w 828027"/>
                <a:gd name="connsiteY1" fmla="*/ 7055 h 938389"/>
                <a:gd name="connsiteX2" fmla="*/ 253801 w 828027"/>
                <a:gd name="connsiteY2" fmla="*/ 19755 h 938389"/>
                <a:gd name="connsiteX3" fmla="*/ 279201 w 828027"/>
                <a:gd name="connsiteY3" fmla="*/ 28222 h 938389"/>
                <a:gd name="connsiteX4" fmla="*/ 444301 w 828027"/>
                <a:gd name="connsiteY4" fmla="*/ 40922 h 938389"/>
                <a:gd name="connsiteX5" fmla="*/ 516268 w 828027"/>
                <a:gd name="connsiteY5" fmla="*/ 49389 h 938389"/>
                <a:gd name="connsiteX6" fmla="*/ 600935 w 828027"/>
                <a:gd name="connsiteY6" fmla="*/ 49389 h 938389"/>
                <a:gd name="connsiteX7" fmla="*/ 609401 w 828027"/>
                <a:gd name="connsiteY7" fmla="*/ 62089 h 938389"/>
                <a:gd name="connsiteX8" fmla="*/ 626335 w 828027"/>
                <a:gd name="connsiteY8" fmla="*/ 79022 h 938389"/>
                <a:gd name="connsiteX9" fmla="*/ 634801 w 828027"/>
                <a:gd name="connsiteY9" fmla="*/ 91722 h 938389"/>
                <a:gd name="connsiteX10" fmla="*/ 647501 w 828027"/>
                <a:gd name="connsiteY10" fmla="*/ 95955 h 938389"/>
                <a:gd name="connsiteX11" fmla="*/ 685601 w 828027"/>
                <a:gd name="connsiteY11" fmla="*/ 138289 h 938389"/>
                <a:gd name="connsiteX12" fmla="*/ 715235 w 828027"/>
                <a:gd name="connsiteY12" fmla="*/ 146755 h 938389"/>
                <a:gd name="connsiteX13" fmla="*/ 740635 w 828027"/>
                <a:gd name="connsiteY13" fmla="*/ 163689 h 938389"/>
                <a:gd name="connsiteX14" fmla="*/ 749101 w 828027"/>
                <a:gd name="connsiteY14" fmla="*/ 176389 h 938389"/>
                <a:gd name="connsiteX15" fmla="*/ 753335 w 828027"/>
                <a:gd name="connsiteY15" fmla="*/ 189089 h 938389"/>
                <a:gd name="connsiteX16" fmla="*/ 770268 w 828027"/>
                <a:gd name="connsiteY16" fmla="*/ 193322 h 938389"/>
                <a:gd name="connsiteX17" fmla="*/ 782968 w 828027"/>
                <a:gd name="connsiteY17" fmla="*/ 218722 h 938389"/>
                <a:gd name="connsiteX18" fmla="*/ 791435 w 828027"/>
                <a:gd name="connsiteY18" fmla="*/ 235655 h 938389"/>
                <a:gd name="connsiteX19" fmla="*/ 804135 w 828027"/>
                <a:gd name="connsiteY19" fmla="*/ 265289 h 938389"/>
                <a:gd name="connsiteX20" fmla="*/ 812601 w 828027"/>
                <a:gd name="connsiteY20" fmla="*/ 299155 h 938389"/>
                <a:gd name="connsiteX21" fmla="*/ 821068 w 828027"/>
                <a:gd name="connsiteY21" fmla="*/ 316089 h 938389"/>
                <a:gd name="connsiteX22" fmla="*/ 821068 w 828027"/>
                <a:gd name="connsiteY22" fmla="*/ 506589 h 938389"/>
                <a:gd name="connsiteX23" fmla="*/ 812601 w 828027"/>
                <a:gd name="connsiteY23" fmla="*/ 536222 h 938389"/>
                <a:gd name="connsiteX24" fmla="*/ 808368 w 828027"/>
                <a:gd name="connsiteY24" fmla="*/ 561622 h 938389"/>
                <a:gd name="connsiteX25" fmla="*/ 804135 w 828027"/>
                <a:gd name="connsiteY25" fmla="*/ 578555 h 938389"/>
                <a:gd name="connsiteX26" fmla="*/ 795668 w 828027"/>
                <a:gd name="connsiteY26" fmla="*/ 629355 h 938389"/>
                <a:gd name="connsiteX27" fmla="*/ 787201 w 828027"/>
                <a:gd name="connsiteY27" fmla="*/ 684389 h 938389"/>
                <a:gd name="connsiteX28" fmla="*/ 770268 w 828027"/>
                <a:gd name="connsiteY28" fmla="*/ 722489 h 938389"/>
                <a:gd name="connsiteX29" fmla="*/ 753335 w 828027"/>
                <a:gd name="connsiteY29" fmla="*/ 730955 h 938389"/>
                <a:gd name="connsiteX30" fmla="*/ 740635 w 828027"/>
                <a:gd name="connsiteY30" fmla="*/ 739422 h 938389"/>
                <a:gd name="connsiteX31" fmla="*/ 732168 w 828027"/>
                <a:gd name="connsiteY31" fmla="*/ 752122 h 938389"/>
                <a:gd name="connsiteX32" fmla="*/ 727935 w 828027"/>
                <a:gd name="connsiteY32" fmla="*/ 764822 h 938389"/>
                <a:gd name="connsiteX33" fmla="*/ 702535 w 828027"/>
                <a:gd name="connsiteY33" fmla="*/ 781755 h 938389"/>
                <a:gd name="connsiteX34" fmla="*/ 689835 w 828027"/>
                <a:gd name="connsiteY34" fmla="*/ 790222 h 938389"/>
                <a:gd name="connsiteX35" fmla="*/ 664435 w 828027"/>
                <a:gd name="connsiteY35" fmla="*/ 815622 h 938389"/>
                <a:gd name="connsiteX36" fmla="*/ 643268 w 828027"/>
                <a:gd name="connsiteY36" fmla="*/ 836789 h 938389"/>
                <a:gd name="connsiteX37" fmla="*/ 634801 w 828027"/>
                <a:gd name="connsiteY37" fmla="*/ 849489 h 938389"/>
                <a:gd name="connsiteX38" fmla="*/ 609401 w 828027"/>
                <a:gd name="connsiteY38" fmla="*/ 862189 h 938389"/>
                <a:gd name="connsiteX39" fmla="*/ 579768 w 828027"/>
                <a:gd name="connsiteY39" fmla="*/ 879122 h 938389"/>
                <a:gd name="connsiteX40" fmla="*/ 571301 w 828027"/>
                <a:gd name="connsiteY40" fmla="*/ 866422 h 938389"/>
                <a:gd name="connsiteX41" fmla="*/ 558601 w 828027"/>
                <a:gd name="connsiteY41" fmla="*/ 862189 h 938389"/>
                <a:gd name="connsiteX42" fmla="*/ 516268 w 828027"/>
                <a:gd name="connsiteY42" fmla="*/ 879122 h 938389"/>
                <a:gd name="connsiteX43" fmla="*/ 503568 w 828027"/>
                <a:gd name="connsiteY43" fmla="*/ 883355 h 938389"/>
                <a:gd name="connsiteX44" fmla="*/ 465468 w 828027"/>
                <a:gd name="connsiteY44" fmla="*/ 908755 h 938389"/>
                <a:gd name="connsiteX45" fmla="*/ 452768 w 828027"/>
                <a:gd name="connsiteY45" fmla="*/ 917222 h 938389"/>
                <a:gd name="connsiteX46" fmla="*/ 427368 w 828027"/>
                <a:gd name="connsiteY46" fmla="*/ 921455 h 938389"/>
                <a:gd name="connsiteX47" fmla="*/ 363868 w 828027"/>
                <a:gd name="connsiteY47" fmla="*/ 925689 h 938389"/>
                <a:gd name="connsiteX48" fmla="*/ 321535 w 828027"/>
                <a:gd name="connsiteY48" fmla="*/ 938389 h 938389"/>
                <a:gd name="connsiteX49" fmla="*/ 266501 w 828027"/>
                <a:gd name="connsiteY49" fmla="*/ 929922 h 938389"/>
                <a:gd name="connsiteX50" fmla="*/ 241101 w 828027"/>
                <a:gd name="connsiteY50" fmla="*/ 912989 h 938389"/>
                <a:gd name="connsiteX51" fmla="*/ 211468 w 828027"/>
                <a:gd name="connsiteY51" fmla="*/ 904522 h 938389"/>
                <a:gd name="connsiteX52" fmla="*/ 198768 w 828027"/>
                <a:gd name="connsiteY52" fmla="*/ 896055 h 938389"/>
                <a:gd name="connsiteX53" fmla="*/ 190301 w 828027"/>
                <a:gd name="connsiteY53" fmla="*/ 883355 h 938389"/>
                <a:gd name="connsiteX54" fmla="*/ 147968 w 828027"/>
                <a:gd name="connsiteY54" fmla="*/ 870655 h 938389"/>
                <a:gd name="connsiteX55" fmla="*/ 122568 w 828027"/>
                <a:gd name="connsiteY55" fmla="*/ 853722 h 938389"/>
                <a:gd name="connsiteX56" fmla="*/ 109868 w 828027"/>
                <a:gd name="connsiteY56" fmla="*/ 845255 h 938389"/>
                <a:gd name="connsiteX57" fmla="*/ 97168 w 828027"/>
                <a:gd name="connsiteY57" fmla="*/ 819855 h 938389"/>
                <a:gd name="connsiteX58" fmla="*/ 71768 w 828027"/>
                <a:gd name="connsiteY58" fmla="*/ 802922 h 938389"/>
                <a:gd name="connsiteX59" fmla="*/ 29435 w 828027"/>
                <a:gd name="connsiteY59" fmla="*/ 790222 h 938389"/>
                <a:gd name="connsiteX60" fmla="*/ 16735 w 828027"/>
                <a:gd name="connsiteY60" fmla="*/ 730955 h 938389"/>
                <a:gd name="connsiteX61" fmla="*/ 8268 w 828027"/>
                <a:gd name="connsiteY61" fmla="*/ 718255 h 938389"/>
                <a:gd name="connsiteX62" fmla="*/ 8268 w 828027"/>
                <a:gd name="connsiteY62" fmla="*/ 688622 h 938389"/>
                <a:gd name="connsiteX63" fmla="*/ 20968 w 828027"/>
                <a:gd name="connsiteY63" fmla="*/ 680155 h 938389"/>
                <a:gd name="connsiteX64" fmla="*/ 20968 w 828027"/>
                <a:gd name="connsiteY64" fmla="*/ 654755 h 938389"/>
                <a:gd name="connsiteX65" fmla="*/ 29435 w 828027"/>
                <a:gd name="connsiteY65" fmla="*/ 599722 h 938389"/>
                <a:gd name="connsiteX66" fmla="*/ 37901 w 828027"/>
                <a:gd name="connsiteY66" fmla="*/ 561622 h 938389"/>
                <a:gd name="connsiteX67" fmla="*/ 50601 w 828027"/>
                <a:gd name="connsiteY67" fmla="*/ 553155 h 938389"/>
                <a:gd name="connsiteX68" fmla="*/ 59068 w 828027"/>
                <a:gd name="connsiteY68" fmla="*/ 540455 h 938389"/>
                <a:gd name="connsiteX69" fmla="*/ 59068 w 828027"/>
                <a:gd name="connsiteY69" fmla="*/ 426155 h 938389"/>
                <a:gd name="connsiteX70" fmla="*/ 63301 w 828027"/>
                <a:gd name="connsiteY70" fmla="*/ 349955 h 938389"/>
                <a:gd name="connsiteX71" fmla="*/ 67535 w 828027"/>
                <a:gd name="connsiteY71" fmla="*/ 333022 h 938389"/>
                <a:gd name="connsiteX72" fmla="*/ 80235 w 828027"/>
                <a:gd name="connsiteY72" fmla="*/ 286455 h 938389"/>
                <a:gd name="connsiteX73" fmla="*/ 76001 w 828027"/>
                <a:gd name="connsiteY73" fmla="*/ 222955 h 938389"/>
                <a:gd name="connsiteX74" fmla="*/ 67535 w 828027"/>
                <a:gd name="connsiteY74" fmla="*/ 193322 h 938389"/>
                <a:gd name="connsiteX75" fmla="*/ 71768 w 828027"/>
                <a:gd name="connsiteY75" fmla="*/ 159455 h 938389"/>
                <a:gd name="connsiteX76" fmla="*/ 101401 w 828027"/>
                <a:gd name="connsiteY76" fmla="*/ 117122 h 938389"/>
                <a:gd name="connsiteX77" fmla="*/ 114101 w 828027"/>
                <a:gd name="connsiteY77" fmla="*/ 108655 h 938389"/>
                <a:gd name="connsiteX78" fmla="*/ 122568 w 828027"/>
                <a:gd name="connsiteY78" fmla="*/ 95955 h 938389"/>
                <a:gd name="connsiteX79" fmla="*/ 135268 w 828027"/>
                <a:gd name="connsiteY79" fmla="*/ 91722 h 938389"/>
                <a:gd name="connsiteX80" fmla="*/ 169135 w 828027"/>
                <a:gd name="connsiteY80" fmla="*/ 70555 h 938389"/>
                <a:gd name="connsiteX81" fmla="*/ 152201 w 828027"/>
                <a:gd name="connsiteY81" fmla="*/ 62089 h 938389"/>
                <a:gd name="connsiteX82" fmla="*/ 147968 w 828027"/>
                <a:gd name="connsiteY82" fmla="*/ 49389 h 938389"/>
                <a:gd name="connsiteX83" fmla="*/ 173368 w 828027"/>
                <a:gd name="connsiteY83" fmla="*/ 40922 h 938389"/>
                <a:gd name="connsiteX84" fmla="*/ 224168 w 828027"/>
                <a:gd name="connsiteY84" fmla="*/ 23989 h 938389"/>
                <a:gd name="connsiteX85" fmla="*/ 232635 w 828027"/>
                <a:gd name="connsiteY85" fmla="*/ 2822 h 93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28027" h="938389">
                  <a:moveTo>
                    <a:pt x="232635" y="2822"/>
                  </a:moveTo>
                  <a:cubicBezTo>
                    <a:pt x="236163" y="0"/>
                    <a:pt x="241851" y="4267"/>
                    <a:pt x="245335" y="7055"/>
                  </a:cubicBezTo>
                  <a:cubicBezTo>
                    <a:pt x="249308" y="10233"/>
                    <a:pt x="249487" y="17058"/>
                    <a:pt x="253801" y="19755"/>
                  </a:cubicBezTo>
                  <a:cubicBezTo>
                    <a:pt x="261369" y="24485"/>
                    <a:pt x="279201" y="28222"/>
                    <a:pt x="279201" y="28222"/>
                  </a:cubicBezTo>
                  <a:cubicBezTo>
                    <a:pt x="334607" y="65161"/>
                    <a:pt x="282597" y="33736"/>
                    <a:pt x="444301" y="40922"/>
                  </a:cubicBezTo>
                  <a:cubicBezTo>
                    <a:pt x="452834" y="41301"/>
                    <a:pt x="506114" y="48120"/>
                    <a:pt x="516268" y="49389"/>
                  </a:cubicBezTo>
                  <a:cubicBezTo>
                    <a:pt x="544699" y="46229"/>
                    <a:pt x="572331" y="40588"/>
                    <a:pt x="600935" y="49389"/>
                  </a:cubicBezTo>
                  <a:cubicBezTo>
                    <a:pt x="605798" y="50885"/>
                    <a:pt x="606090" y="58226"/>
                    <a:pt x="609401" y="62089"/>
                  </a:cubicBezTo>
                  <a:cubicBezTo>
                    <a:pt x="614596" y="68150"/>
                    <a:pt x="621140" y="72961"/>
                    <a:pt x="626335" y="79022"/>
                  </a:cubicBezTo>
                  <a:cubicBezTo>
                    <a:pt x="629646" y="82885"/>
                    <a:pt x="630828" y="88544"/>
                    <a:pt x="634801" y="91722"/>
                  </a:cubicBezTo>
                  <a:cubicBezTo>
                    <a:pt x="638285" y="94510"/>
                    <a:pt x="643268" y="94544"/>
                    <a:pt x="647501" y="95955"/>
                  </a:cubicBezTo>
                  <a:cubicBezTo>
                    <a:pt x="656800" y="109903"/>
                    <a:pt x="671362" y="133543"/>
                    <a:pt x="685601" y="138289"/>
                  </a:cubicBezTo>
                  <a:cubicBezTo>
                    <a:pt x="703821" y="144362"/>
                    <a:pt x="693972" y="141440"/>
                    <a:pt x="715235" y="146755"/>
                  </a:cubicBezTo>
                  <a:cubicBezTo>
                    <a:pt x="723702" y="152400"/>
                    <a:pt x="734991" y="155222"/>
                    <a:pt x="740635" y="163689"/>
                  </a:cubicBezTo>
                  <a:cubicBezTo>
                    <a:pt x="743457" y="167922"/>
                    <a:pt x="746826" y="171838"/>
                    <a:pt x="749101" y="176389"/>
                  </a:cubicBezTo>
                  <a:cubicBezTo>
                    <a:pt x="751097" y="180380"/>
                    <a:pt x="749850" y="186301"/>
                    <a:pt x="753335" y="189089"/>
                  </a:cubicBezTo>
                  <a:cubicBezTo>
                    <a:pt x="757878" y="192723"/>
                    <a:pt x="764624" y="191911"/>
                    <a:pt x="770268" y="193322"/>
                  </a:cubicBezTo>
                  <a:cubicBezTo>
                    <a:pt x="786541" y="217730"/>
                    <a:pt x="772451" y="194183"/>
                    <a:pt x="782968" y="218722"/>
                  </a:cubicBezTo>
                  <a:cubicBezTo>
                    <a:pt x="785454" y="224522"/>
                    <a:pt x="788949" y="229855"/>
                    <a:pt x="791435" y="235655"/>
                  </a:cubicBezTo>
                  <a:cubicBezTo>
                    <a:pt x="810127" y="279268"/>
                    <a:pt x="776046" y="209111"/>
                    <a:pt x="804135" y="265289"/>
                  </a:cubicBezTo>
                  <a:cubicBezTo>
                    <a:pt x="806619" y="277710"/>
                    <a:pt x="807720" y="287766"/>
                    <a:pt x="812601" y="299155"/>
                  </a:cubicBezTo>
                  <a:cubicBezTo>
                    <a:pt x="815087" y="304956"/>
                    <a:pt x="818246" y="310444"/>
                    <a:pt x="821068" y="316089"/>
                  </a:cubicBezTo>
                  <a:cubicBezTo>
                    <a:pt x="827474" y="405783"/>
                    <a:pt x="828027" y="384791"/>
                    <a:pt x="821068" y="506589"/>
                  </a:cubicBezTo>
                  <a:cubicBezTo>
                    <a:pt x="820701" y="513008"/>
                    <a:pt x="814880" y="529387"/>
                    <a:pt x="812601" y="536222"/>
                  </a:cubicBezTo>
                  <a:cubicBezTo>
                    <a:pt x="811190" y="544689"/>
                    <a:pt x="810051" y="553205"/>
                    <a:pt x="808368" y="561622"/>
                  </a:cubicBezTo>
                  <a:cubicBezTo>
                    <a:pt x="807227" y="567327"/>
                    <a:pt x="805092" y="572816"/>
                    <a:pt x="804135" y="578555"/>
                  </a:cubicBezTo>
                  <a:cubicBezTo>
                    <a:pt x="794225" y="638015"/>
                    <a:pt x="805194" y="591249"/>
                    <a:pt x="795668" y="629355"/>
                  </a:cubicBezTo>
                  <a:cubicBezTo>
                    <a:pt x="792686" y="656199"/>
                    <a:pt x="793673" y="662817"/>
                    <a:pt x="787201" y="684389"/>
                  </a:cubicBezTo>
                  <a:cubicBezTo>
                    <a:pt x="784744" y="692578"/>
                    <a:pt x="779342" y="714927"/>
                    <a:pt x="770268" y="722489"/>
                  </a:cubicBezTo>
                  <a:cubicBezTo>
                    <a:pt x="765420" y="726529"/>
                    <a:pt x="758814" y="727824"/>
                    <a:pt x="753335" y="730955"/>
                  </a:cubicBezTo>
                  <a:cubicBezTo>
                    <a:pt x="748917" y="733479"/>
                    <a:pt x="744868" y="736600"/>
                    <a:pt x="740635" y="739422"/>
                  </a:cubicBezTo>
                  <a:cubicBezTo>
                    <a:pt x="737813" y="743655"/>
                    <a:pt x="734443" y="747571"/>
                    <a:pt x="732168" y="752122"/>
                  </a:cubicBezTo>
                  <a:cubicBezTo>
                    <a:pt x="730172" y="756113"/>
                    <a:pt x="731090" y="761667"/>
                    <a:pt x="727935" y="764822"/>
                  </a:cubicBezTo>
                  <a:cubicBezTo>
                    <a:pt x="720740" y="772017"/>
                    <a:pt x="711002" y="776111"/>
                    <a:pt x="702535" y="781755"/>
                  </a:cubicBezTo>
                  <a:cubicBezTo>
                    <a:pt x="698302" y="784577"/>
                    <a:pt x="693433" y="786624"/>
                    <a:pt x="689835" y="790222"/>
                  </a:cubicBezTo>
                  <a:cubicBezTo>
                    <a:pt x="681368" y="798689"/>
                    <a:pt x="671077" y="805659"/>
                    <a:pt x="664435" y="815622"/>
                  </a:cubicBezTo>
                  <a:cubicBezTo>
                    <a:pt x="653146" y="832555"/>
                    <a:pt x="660201" y="825500"/>
                    <a:pt x="643268" y="836789"/>
                  </a:cubicBezTo>
                  <a:cubicBezTo>
                    <a:pt x="640446" y="841022"/>
                    <a:pt x="638399" y="845891"/>
                    <a:pt x="634801" y="849489"/>
                  </a:cubicBezTo>
                  <a:cubicBezTo>
                    <a:pt x="626596" y="857694"/>
                    <a:pt x="619728" y="858746"/>
                    <a:pt x="609401" y="862189"/>
                  </a:cubicBezTo>
                  <a:cubicBezTo>
                    <a:pt x="589646" y="891822"/>
                    <a:pt x="600935" y="893234"/>
                    <a:pt x="579768" y="879122"/>
                  </a:cubicBezTo>
                  <a:cubicBezTo>
                    <a:pt x="576946" y="874889"/>
                    <a:pt x="575274" y="869600"/>
                    <a:pt x="571301" y="866422"/>
                  </a:cubicBezTo>
                  <a:cubicBezTo>
                    <a:pt x="567816" y="863634"/>
                    <a:pt x="563036" y="861696"/>
                    <a:pt x="558601" y="862189"/>
                  </a:cubicBezTo>
                  <a:cubicBezTo>
                    <a:pt x="541252" y="864117"/>
                    <a:pt x="531257" y="872698"/>
                    <a:pt x="516268" y="879122"/>
                  </a:cubicBezTo>
                  <a:cubicBezTo>
                    <a:pt x="512167" y="880880"/>
                    <a:pt x="507801" y="881944"/>
                    <a:pt x="503568" y="883355"/>
                  </a:cubicBezTo>
                  <a:lnTo>
                    <a:pt x="465468" y="908755"/>
                  </a:lnTo>
                  <a:cubicBezTo>
                    <a:pt x="461235" y="911577"/>
                    <a:pt x="457787" y="916386"/>
                    <a:pt x="452768" y="917222"/>
                  </a:cubicBezTo>
                  <a:cubicBezTo>
                    <a:pt x="444301" y="918633"/>
                    <a:pt x="435913" y="920641"/>
                    <a:pt x="427368" y="921455"/>
                  </a:cubicBezTo>
                  <a:cubicBezTo>
                    <a:pt x="406250" y="923466"/>
                    <a:pt x="385035" y="924278"/>
                    <a:pt x="363868" y="925689"/>
                  </a:cubicBezTo>
                  <a:cubicBezTo>
                    <a:pt x="332948" y="935995"/>
                    <a:pt x="347126" y="931990"/>
                    <a:pt x="321535" y="938389"/>
                  </a:cubicBezTo>
                  <a:cubicBezTo>
                    <a:pt x="319068" y="938115"/>
                    <a:pt x="276974" y="935158"/>
                    <a:pt x="266501" y="929922"/>
                  </a:cubicBezTo>
                  <a:cubicBezTo>
                    <a:pt x="257400" y="925372"/>
                    <a:pt x="250973" y="915457"/>
                    <a:pt x="241101" y="912989"/>
                  </a:cubicBezTo>
                  <a:cubicBezTo>
                    <a:pt x="219839" y="907673"/>
                    <a:pt x="229688" y="910595"/>
                    <a:pt x="211468" y="904522"/>
                  </a:cubicBezTo>
                  <a:cubicBezTo>
                    <a:pt x="207235" y="901700"/>
                    <a:pt x="202366" y="899653"/>
                    <a:pt x="198768" y="896055"/>
                  </a:cubicBezTo>
                  <a:cubicBezTo>
                    <a:pt x="195170" y="892457"/>
                    <a:pt x="194616" y="886051"/>
                    <a:pt x="190301" y="883355"/>
                  </a:cubicBezTo>
                  <a:cubicBezTo>
                    <a:pt x="183435" y="879064"/>
                    <a:pt x="157878" y="873133"/>
                    <a:pt x="147968" y="870655"/>
                  </a:cubicBezTo>
                  <a:lnTo>
                    <a:pt x="122568" y="853722"/>
                  </a:lnTo>
                  <a:lnTo>
                    <a:pt x="109868" y="845255"/>
                  </a:lnTo>
                  <a:cubicBezTo>
                    <a:pt x="106848" y="836195"/>
                    <a:pt x="104893" y="826614"/>
                    <a:pt x="97168" y="819855"/>
                  </a:cubicBezTo>
                  <a:cubicBezTo>
                    <a:pt x="89510" y="813154"/>
                    <a:pt x="81421" y="806140"/>
                    <a:pt x="71768" y="802922"/>
                  </a:cubicBezTo>
                  <a:cubicBezTo>
                    <a:pt x="40849" y="792615"/>
                    <a:pt x="55026" y="796619"/>
                    <a:pt x="29435" y="790222"/>
                  </a:cubicBezTo>
                  <a:cubicBezTo>
                    <a:pt x="9257" y="759957"/>
                    <a:pt x="30817" y="796671"/>
                    <a:pt x="16735" y="730955"/>
                  </a:cubicBezTo>
                  <a:cubicBezTo>
                    <a:pt x="15669" y="725980"/>
                    <a:pt x="11090" y="722488"/>
                    <a:pt x="8268" y="718255"/>
                  </a:cubicBezTo>
                  <a:cubicBezTo>
                    <a:pt x="4460" y="706831"/>
                    <a:pt x="0" y="701024"/>
                    <a:pt x="8268" y="688622"/>
                  </a:cubicBezTo>
                  <a:cubicBezTo>
                    <a:pt x="11090" y="684389"/>
                    <a:pt x="16735" y="682977"/>
                    <a:pt x="20968" y="680155"/>
                  </a:cubicBezTo>
                  <a:cubicBezTo>
                    <a:pt x="32256" y="646288"/>
                    <a:pt x="20968" y="688622"/>
                    <a:pt x="20968" y="654755"/>
                  </a:cubicBezTo>
                  <a:cubicBezTo>
                    <a:pt x="20968" y="598967"/>
                    <a:pt x="22188" y="628712"/>
                    <a:pt x="29435" y="599722"/>
                  </a:cubicBezTo>
                  <a:cubicBezTo>
                    <a:pt x="32590" y="587101"/>
                    <a:pt x="32518" y="573466"/>
                    <a:pt x="37901" y="561622"/>
                  </a:cubicBezTo>
                  <a:cubicBezTo>
                    <a:pt x="40006" y="556990"/>
                    <a:pt x="46368" y="555977"/>
                    <a:pt x="50601" y="553155"/>
                  </a:cubicBezTo>
                  <a:cubicBezTo>
                    <a:pt x="53423" y="548922"/>
                    <a:pt x="57064" y="545132"/>
                    <a:pt x="59068" y="540455"/>
                  </a:cubicBezTo>
                  <a:cubicBezTo>
                    <a:pt x="71977" y="510335"/>
                    <a:pt x="59104" y="426985"/>
                    <a:pt x="59068" y="426155"/>
                  </a:cubicBezTo>
                  <a:cubicBezTo>
                    <a:pt x="60479" y="400755"/>
                    <a:pt x="60998" y="375290"/>
                    <a:pt x="63301" y="349955"/>
                  </a:cubicBezTo>
                  <a:cubicBezTo>
                    <a:pt x="63828" y="344161"/>
                    <a:pt x="66273" y="338702"/>
                    <a:pt x="67535" y="333022"/>
                  </a:cubicBezTo>
                  <a:cubicBezTo>
                    <a:pt x="75515" y="297113"/>
                    <a:pt x="67016" y="326112"/>
                    <a:pt x="80235" y="286455"/>
                  </a:cubicBezTo>
                  <a:cubicBezTo>
                    <a:pt x="78824" y="265288"/>
                    <a:pt x="78222" y="244052"/>
                    <a:pt x="76001" y="222955"/>
                  </a:cubicBezTo>
                  <a:cubicBezTo>
                    <a:pt x="75183" y="215186"/>
                    <a:pt x="70158" y="201192"/>
                    <a:pt x="67535" y="193322"/>
                  </a:cubicBezTo>
                  <a:cubicBezTo>
                    <a:pt x="68946" y="182033"/>
                    <a:pt x="67942" y="170169"/>
                    <a:pt x="71768" y="159455"/>
                  </a:cubicBezTo>
                  <a:cubicBezTo>
                    <a:pt x="72537" y="157302"/>
                    <a:pt x="96517" y="122006"/>
                    <a:pt x="101401" y="117122"/>
                  </a:cubicBezTo>
                  <a:cubicBezTo>
                    <a:pt x="104999" y="113524"/>
                    <a:pt x="109868" y="111477"/>
                    <a:pt x="114101" y="108655"/>
                  </a:cubicBezTo>
                  <a:cubicBezTo>
                    <a:pt x="116923" y="104422"/>
                    <a:pt x="118595" y="99133"/>
                    <a:pt x="122568" y="95955"/>
                  </a:cubicBezTo>
                  <a:cubicBezTo>
                    <a:pt x="126053" y="93167"/>
                    <a:pt x="131277" y="93718"/>
                    <a:pt x="135268" y="91722"/>
                  </a:cubicBezTo>
                  <a:cubicBezTo>
                    <a:pt x="145483" y="86615"/>
                    <a:pt x="159059" y="77273"/>
                    <a:pt x="169135" y="70555"/>
                  </a:cubicBezTo>
                  <a:cubicBezTo>
                    <a:pt x="163490" y="67733"/>
                    <a:pt x="156664" y="66551"/>
                    <a:pt x="152201" y="62089"/>
                  </a:cubicBezTo>
                  <a:cubicBezTo>
                    <a:pt x="149046" y="58934"/>
                    <a:pt x="144813" y="52544"/>
                    <a:pt x="147968" y="49389"/>
                  </a:cubicBezTo>
                  <a:cubicBezTo>
                    <a:pt x="154279" y="43078"/>
                    <a:pt x="164710" y="43087"/>
                    <a:pt x="173368" y="40922"/>
                  </a:cubicBezTo>
                  <a:cubicBezTo>
                    <a:pt x="202149" y="33727"/>
                    <a:pt x="202905" y="36139"/>
                    <a:pt x="224168" y="23989"/>
                  </a:cubicBezTo>
                  <a:cubicBezTo>
                    <a:pt x="238042" y="16061"/>
                    <a:pt x="229107" y="5644"/>
                    <a:pt x="232635" y="282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 l="95799" t="89503" r="3038" b="784"/>
            <a:stretch>
              <a:fillRect/>
            </a:stretch>
          </p:blipFill>
          <p:spPr bwMode="auto">
            <a:xfrm>
              <a:off x="4695446" y="2932809"/>
              <a:ext cx="54256" cy="72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905375" y="2290763"/>
            <a:ext cx="2020888" cy="2006600"/>
            <a:chOff x="4905754" y="2290450"/>
            <a:chExt cx="2020850" cy="2007372"/>
          </a:xfrm>
        </p:grpSpPr>
        <p:sp>
          <p:nvSpPr>
            <p:cNvPr id="9" name="TextBox 303"/>
            <p:cNvSpPr txBox="1">
              <a:spLocks noChangeArrowheads="1"/>
            </p:cNvSpPr>
            <p:nvPr/>
          </p:nvSpPr>
          <p:spPr bwMode="auto">
            <a:xfrm>
              <a:off x="4905754" y="3963080"/>
              <a:ext cx="2020850" cy="3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i="1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m/z</a:t>
              </a:r>
              <a:r>
                <a:rPr lang="en-US" sz="1000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 = 6,409 Da</a:t>
              </a:r>
              <a:endParaRPr lang="en-US" sz="1000" i="1">
                <a:solidFill>
                  <a:schemeClr val="bg1"/>
                </a:solidFill>
                <a:latin typeface="Calisto MT" charset="0"/>
                <a:ea typeface="Arial" charset="0"/>
                <a:cs typeface="Arial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38133" t="38333" r="27202" b="28333"/>
            <a:stretch>
              <a:fillRect/>
            </a:stretch>
          </p:blipFill>
          <p:spPr bwMode="auto">
            <a:xfrm>
              <a:off x="4919120" y="2290450"/>
              <a:ext cx="2007484" cy="20073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1" name="Freeform 10"/>
            <p:cNvSpPr/>
            <p:nvPr/>
          </p:nvSpPr>
          <p:spPr bwMode="auto">
            <a:xfrm>
              <a:off x="5343896" y="2662068"/>
              <a:ext cx="1089005" cy="1237138"/>
            </a:xfrm>
            <a:custGeom>
              <a:avLst/>
              <a:gdLst>
                <a:gd name="connsiteX0" fmla="*/ 232635 w 828027"/>
                <a:gd name="connsiteY0" fmla="*/ 2822 h 938389"/>
                <a:gd name="connsiteX1" fmla="*/ 245335 w 828027"/>
                <a:gd name="connsiteY1" fmla="*/ 7055 h 938389"/>
                <a:gd name="connsiteX2" fmla="*/ 253801 w 828027"/>
                <a:gd name="connsiteY2" fmla="*/ 19755 h 938389"/>
                <a:gd name="connsiteX3" fmla="*/ 279201 w 828027"/>
                <a:gd name="connsiteY3" fmla="*/ 28222 h 938389"/>
                <a:gd name="connsiteX4" fmla="*/ 444301 w 828027"/>
                <a:gd name="connsiteY4" fmla="*/ 40922 h 938389"/>
                <a:gd name="connsiteX5" fmla="*/ 516268 w 828027"/>
                <a:gd name="connsiteY5" fmla="*/ 49389 h 938389"/>
                <a:gd name="connsiteX6" fmla="*/ 600935 w 828027"/>
                <a:gd name="connsiteY6" fmla="*/ 49389 h 938389"/>
                <a:gd name="connsiteX7" fmla="*/ 609401 w 828027"/>
                <a:gd name="connsiteY7" fmla="*/ 62089 h 938389"/>
                <a:gd name="connsiteX8" fmla="*/ 626335 w 828027"/>
                <a:gd name="connsiteY8" fmla="*/ 79022 h 938389"/>
                <a:gd name="connsiteX9" fmla="*/ 634801 w 828027"/>
                <a:gd name="connsiteY9" fmla="*/ 91722 h 938389"/>
                <a:gd name="connsiteX10" fmla="*/ 647501 w 828027"/>
                <a:gd name="connsiteY10" fmla="*/ 95955 h 938389"/>
                <a:gd name="connsiteX11" fmla="*/ 685601 w 828027"/>
                <a:gd name="connsiteY11" fmla="*/ 138289 h 938389"/>
                <a:gd name="connsiteX12" fmla="*/ 715235 w 828027"/>
                <a:gd name="connsiteY12" fmla="*/ 146755 h 938389"/>
                <a:gd name="connsiteX13" fmla="*/ 740635 w 828027"/>
                <a:gd name="connsiteY13" fmla="*/ 163689 h 938389"/>
                <a:gd name="connsiteX14" fmla="*/ 749101 w 828027"/>
                <a:gd name="connsiteY14" fmla="*/ 176389 h 938389"/>
                <a:gd name="connsiteX15" fmla="*/ 753335 w 828027"/>
                <a:gd name="connsiteY15" fmla="*/ 189089 h 938389"/>
                <a:gd name="connsiteX16" fmla="*/ 770268 w 828027"/>
                <a:gd name="connsiteY16" fmla="*/ 193322 h 938389"/>
                <a:gd name="connsiteX17" fmla="*/ 782968 w 828027"/>
                <a:gd name="connsiteY17" fmla="*/ 218722 h 938389"/>
                <a:gd name="connsiteX18" fmla="*/ 791435 w 828027"/>
                <a:gd name="connsiteY18" fmla="*/ 235655 h 938389"/>
                <a:gd name="connsiteX19" fmla="*/ 804135 w 828027"/>
                <a:gd name="connsiteY19" fmla="*/ 265289 h 938389"/>
                <a:gd name="connsiteX20" fmla="*/ 812601 w 828027"/>
                <a:gd name="connsiteY20" fmla="*/ 299155 h 938389"/>
                <a:gd name="connsiteX21" fmla="*/ 821068 w 828027"/>
                <a:gd name="connsiteY21" fmla="*/ 316089 h 938389"/>
                <a:gd name="connsiteX22" fmla="*/ 821068 w 828027"/>
                <a:gd name="connsiteY22" fmla="*/ 506589 h 938389"/>
                <a:gd name="connsiteX23" fmla="*/ 812601 w 828027"/>
                <a:gd name="connsiteY23" fmla="*/ 536222 h 938389"/>
                <a:gd name="connsiteX24" fmla="*/ 808368 w 828027"/>
                <a:gd name="connsiteY24" fmla="*/ 561622 h 938389"/>
                <a:gd name="connsiteX25" fmla="*/ 804135 w 828027"/>
                <a:gd name="connsiteY25" fmla="*/ 578555 h 938389"/>
                <a:gd name="connsiteX26" fmla="*/ 795668 w 828027"/>
                <a:gd name="connsiteY26" fmla="*/ 629355 h 938389"/>
                <a:gd name="connsiteX27" fmla="*/ 787201 w 828027"/>
                <a:gd name="connsiteY27" fmla="*/ 684389 h 938389"/>
                <a:gd name="connsiteX28" fmla="*/ 770268 w 828027"/>
                <a:gd name="connsiteY28" fmla="*/ 722489 h 938389"/>
                <a:gd name="connsiteX29" fmla="*/ 753335 w 828027"/>
                <a:gd name="connsiteY29" fmla="*/ 730955 h 938389"/>
                <a:gd name="connsiteX30" fmla="*/ 740635 w 828027"/>
                <a:gd name="connsiteY30" fmla="*/ 739422 h 938389"/>
                <a:gd name="connsiteX31" fmla="*/ 732168 w 828027"/>
                <a:gd name="connsiteY31" fmla="*/ 752122 h 938389"/>
                <a:gd name="connsiteX32" fmla="*/ 727935 w 828027"/>
                <a:gd name="connsiteY32" fmla="*/ 764822 h 938389"/>
                <a:gd name="connsiteX33" fmla="*/ 702535 w 828027"/>
                <a:gd name="connsiteY33" fmla="*/ 781755 h 938389"/>
                <a:gd name="connsiteX34" fmla="*/ 689835 w 828027"/>
                <a:gd name="connsiteY34" fmla="*/ 790222 h 938389"/>
                <a:gd name="connsiteX35" fmla="*/ 664435 w 828027"/>
                <a:gd name="connsiteY35" fmla="*/ 815622 h 938389"/>
                <a:gd name="connsiteX36" fmla="*/ 643268 w 828027"/>
                <a:gd name="connsiteY36" fmla="*/ 836789 h 938389"/>
                <a:gd name="connsiteX37" fmla="*/ 634801 w 828027"/>
                <a:gd name="connsiteY37" fmla="*/ 849489 h 938389"/>
                <a:gd name="connsiteX38" fmla="*/ 609401 w 828027"/>
                <a:gd name="connsiteY38" fmla="*/ 862189 h 938389"/>
                <a:gd name="connsiteX39" fmla="*/ 579768 w 828027"/>
                <a:gd name="connsiteY39" fmla="*/ 879122 h 938389"/>
                <a:gd name="connsiteX40" fmla="*/ 571301 w 828027"/>
                <a:gd name="connsiteY40" fmla="*/ 866422 h 938389"/>
                <a:gd name="connsiteX41" fmla="*/ 558601 w 828027"/>
                <a:gd name="connsiteY41" fmla="*/ 862189 h 938389"/>
                <a:gd name="connsiteX42" fmla="*/ 516268 w 828027"/>
                <a:gd name="connsiteY42" fmla="*/ 879122 h 938389"/>
                <a:gd name="connsiteX43" fmla="*/ 503568 w 828027"/>
                <a:gd name="connsiteY43" fmla="*/ 883355 h 938389"/>
                <a:gd name="connsiteX44" fmla="*/ 465468 w 828027"/>
                <a:gd name="connsiteY44" fmla="*/ 908755 h 938389"/>
                <a:gd name="connsiteX45" fmla="*/ 452768 w 828027"/>
                <a:gd name="connsiteY45" fmla="*/ 917222 h 938389"/>
                <a:gd name="connsiteX46" fmla="*/ 427368 w 828027"/>
                <a:gd name="connsiteY46" fmla="*/ 921455 h 938389"/>
                <a:gd name="connsiteX47" fmla="*/ 363868 w 828027"/>
                <a:gd name="connsiteY47" fmla="*/ 925689 h 938389"/>
                <a:gd name="connsiteX48" fmla="*/ 321535 w 828027"/>
                <a:gd name="connsiteY48" fmla="*/ 938389 h 938389"/>
                <a:gd name="connsiteX49" fmla="*/ 266501 w 828027"/>
                <a:gd name="connsiteY49" fmla="*/ 929922 h 938389"/>
                <a:gd name="connsiteX50" fmla="*/ 241101 w 828027"/>
                <a:gd name="connsiteY50" fmla="*/ 912989 h 938389"/>
                <a:gd name="connsiteX51" fmla="*/ 211468 w 828027"/>
                <a:gd name="connsiteY51" fmla="*/ 904522 h 938389"/>
                <a:gd name="connsiteX52" fmla="*/ 198768 w 828027"/>
                <a:gd name="connsiteY52" fmla="*/ 896055 h 938389"/>
                <a:gd name="connsiteX53" fmla="*/ 190301 w 828027"/>
                <a:gd name="connsiteY53" fmla="*/ 883355 h 938389"/>
                <a:gd name="connsiteX54" fmla="*/ 147968 w 828027"/>
                <a:gd name="connsiteY54" fmla="*/ 870655 h 938389"/>
                <a:gd name="connsiteX55" fmla="*/ 122568 w 828027"/>
                <a:gd name="connsiteY55" fmla="*/ 853722 h 938389"/>
                <a:gd name="connsiteX56" fmla="*/ 109868 w 828027"/>
                <a:gd name="connsiteY56" fmla="*/ 845255 h 938389"/>
                <a:gd name="connsiteX57" fmla="*/ 97168 w 828027"/>
                <a:gd name="connsiteY57" fmla="*/ 819855 h 938389"/>
                <a:gd name="connsiteX58" fmla="*/ 71768 w 828027"/>
                <a:gd name="connsiteY58" fmla="*/ 802922 h 938389"/>
                <a:gd name="connsiteX59" fmla="*/ 29435 w 828027"/>
                <a:gd name="connsiteY59" fmla="*/ 790222 h 938389"/>
                <a:gd name="connsiteX60" fmla="*/ 16735 w 828027"/>
                <a:gd name="connsiteY60" fmla="*/ 730955 h 938389"/>
                <a:gd name="connsiteX61" fmla="*/ 8268 w 828027"/>
                <a:gd name="connsiteY61" fmla="*/ 718255 h 938389"/>
                <a:gd name="connsiteX62" fmla="*/ 8268 w 828027"/>
                <a:gd name="connsiteY62" fmla="*/ 688622 h 938389"/>
                <a:gd name="connsiteX63" fmla="*/ 20968 w 828027"/>
                <a:gd name="connsiteY63" fmla="*/ 680155 h 938389"/>
                <a:gd name="connsiteX64" fmla="*/ 20968 w 828027"/>
                <a:gd name="connsiteY64" fmla="*/ 654755 h 938389"/>
                <a:gd name="connsiteX65" fmla="*/ 29435 w 828027"/>
                <a:gd name="connsiteY65" fmla="*/ 599722 h 938389"/>
                <a:gd name="connsiteX66" fmla="*/ 37901 w 828027"/>
                <a:gd name="connsiteY66" fmla="*/ 561622 h 938389"/>
                <a:gd name="connsiteX67" fmla="*/ 50601 w 828027"/>
                <a:gd name="connsiteY67" fmla="*/ 553155 h 938389"/>
                <a:gd name="connsiteX68" fmla="*/ 59068 w 828027"/>
                <a:gd name="connsiteY68" fmla="*/ 540455 h 938389"/>
                <a:gd name="connsiteX69" fmla="*/ 59068 w 828027"/>
                <a:gd name="connsiteY69" fmla="*/ 426155 h 938389"/>
                <a:gd name="connsiteX70" fmla="*/ 63301 w 828027"/>
                <a:gd name="connsiteY70" fmla="*/ 349955 h 938389"/>
                <a:gd name="connsiteX71" fmla="*/ 67535 w 828027"/>
                <a:gd name="connsiteY71" fmla="*/ 333022 h 938389"/>
                <a:gd name="connsiteX72" fmla="*/ 80235 w 828027"/>
                <a:gd name="connsiteY72" fmla="*/ 286455 h 938389"/>
                <a:gd name="connsiteX73" fmla="*/ 76001 w 828027"/>
                <a:gd name="connsiteY73" fmla="*/ 222955 h 938389"/>
                <a:gd name="connsiteX74" fmla="*/ 67535 w 828027"/>
                <a:gd name="connsiteY74" fmla="*/ 193322 h 938389"/>
                <a:gd name="connsiteX75" fmla="*/ 71768 w 828027"/>
                <a:gd name="connsiteY75" fmla="*/ 159455 h 938389"/>
                <a:gd name="connsiteX76" fmla="*/ 101401 w 828027"/>
                <a:gd name="connsiteY76" fmla="*/ 117122 h 938389"/>
                <a:gd name="connsiteX77" fmla="*/ 114101 w 828027"/>
                <a:gd name="connsiteY77" fmla="*/ 108655 h 938389"/>
                <a:gd name="connsiteX78" fmla="*/ 122568 w 828027"/>
                <a:gd name="connsiteY78" fmla="*/ 95955 h 938389"/>
                <a:gd name="connsiteX79" fmla="*/ 135268 w 828027"/>
                <a:gd name="connsiteY79" fmla="*/ 91722 h 938389"/>
                <a:gd name="connsiteX80" fmla="*/ 169135 w 828027"/>
                <a:gd name="connsiteY80" fmla="*/ 70555 h 938389"/>
                <a:gd name="connsiteX81" fmla="*/ 152201 w 828027"/>
                <a:gd name="connsiteY81" fmla="*/ 62089 h 938389"/>
                <a:gd name="connsiteX82" fmla="*/ 147968 w 828027"/>
                <a:gd name="connsiteY82" fmla="*/ 49389 h 938389"/>
                <a:gd name="connsiteX83" fmla="*/ 173368 w 828027"/>
                <a:gd name="connsiteY83" fmla="*/ 40922 h 938389"/>
                <a:gd name="connsiteX84" fmla="*/ 224168 w 828027"/>
                <a:gd name="connsiteY84" fmla="*/ 23989 h 938389"/>
                <a:gd name="connsiteX85" fmla="*/ 232635 w 828027"/>
                <a:gd name="connsiteY85" fmla="*/ 2822 h 93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28027" h="938389">
                  <a:moveTo>
                    <a:pt x="232635" y="2822"/>
                  </a:moveTo>
                  <a:cubicBezTo>
                    <a:pt x="236163" y="0"/>
                    <a:pt x="241851" y="4267"/>
                    <a:pt x="245335" y="7055"/>
                  </a:cubicBezTo>
                  <a:cubicBezTo>
                    <a:pt x="249308" y="10233"/>
                    <a:pt x="249487" y="17058"/>
                    <a:pt x="253801" y="19755"/>
                  </a:cubicBezTo>
                  <a:cubicBezTo>
                    <a:pt x="261369" y="24485"/>
                    <a:pt x="279201" y="28222"/>
                    <a:pt x="279201" y="28222"/>
                  </a:cubicBezTo>
                  <a:cubicBezTo>
                    <a:pt x="334607" y="65161"/>
                    <a:pt x="282597" y="33736"/>
                    <a:pt x="444301" y="40922"/>
                  </a:cubicBezTo>
                  <a:cubicBezTo>
                    <a:pt x="452834" y="41301"/>
                    <a:pt x="506114" y="48120"/>
                    <a:pt x="516268" y="49389"/>
                  </a:cubicBezTo>
                  <a:cubicBezTo>
                    <a:pt x="544699" y="46229"/>
                    <a:pt x="572331" y="40588"/>
                    <a:pt x="600935" y="49389"/>
                  </a:cubicBezTo>
                  <a:cubicBezTo>
                    <a:pt x="605798" y="50885"/>
                    <a:pt x="606090" y="58226"/>
                    <a:pt x="609401" y="62089"/>
                  </a:cubicBezTo>
                  <a:cubicBezTo>
                    <a:pt x="614596" y="68150"/>
                    <a:pt x="621140" y="72961"/>
                    <a:pt x="626335" y="79022"/>
                  </a:cubicBezTo>
                  <a:cubicBezTo>
                    <a:pt x="629646" y="82885"/>
                    <a:pt x="630828" y="88544"/>
                    <a:pt x="634801" y="91722"/>
                  </a:cubicBezTo>
                  <a:cubicBezTo>
                    <a:pt x="638285" y="94510"/>
                    <a:pt x="643268" y="94544"/>
                    <a:pt x="647501" y="95955"/>
                  </a:cubicBezTo>
                  <a:cubicBezTo>
                    <a:pt x="656800" y="109903"/>
                    <a:pt x="671362" y="133543"/>
                    <a:pt x="685601" y="138289"/>
                  </a:cubicBezTo>
                  <a:cubicBezTo>
                    <a:pt x="703821" y="144362"/>
                    <a:pt x="693972" y="141440"/>
                    <a:pt x="715235" y="146755"/>
                  </a:cubicBezTo>
                  <a:cubicBezTo>
                    <a:pt x="723702" y="152400"/>
                    <a:pt x="734991" y="155222"/>
                    <a:pt x="740635" y="163689"/>
                  </a:cubicBezTo>
                  <a:cubicBezTo>
                    <a:pt x="743457" y="167922"/>
                    <a:pt x="746826" y="171838"/>
                    <a:pt x="749101" y="176389"/>
                  </a:cubicBezTo>
                  <a:cubicBezTo>
                    <a:pt x="751097" y="180380"/>
                    <a:pt x="749850" y="186301"/>
                    <a:pt x="753335" y="189089"/>
                  </a:cubicBezTo>
                  <a:cubicBezTo>
                    <a:pt x="757878" y="192723"/>
                    <a:pt x="764624" y="191911"/>
                    <a:pt x="770268" y="193322"/>
                  </a:cubicBezTo>
                  <a:cubicBezTo>
                    <a:pt x="786541" y="217730"/>
                    <a:pt x="772451" y="194183"/>
                    <a:pt x="782968" y="218722"/>
                  </a:cubicBezTo>
                  <a:cubicBezTo>
                    <a:pt x="785454" y="224522"/>
                    <a:pt x="788949" y="229855"/>
                    <a:pt x="791435" y="235655"/>
                  </a:cubicBezTo>
                  <a:cubicBezTo>
                    <a:pt x="810127" y="279268"/>
                    <a:pt x="776046" y="209111"/>
                    <a:pt x="804135" y="265289"/>
                  </a:cubicBezTo>
                  <a:cubicBezTo>
                    <a:pt x="806619" y="277710"/>
                    <a:pt x="807720" y="287766"/>
                    <a:pt x="812601" y="299155"/>
                  </a:cubicBezTo>
                  <a:cubicBezTo>
                    <a:pt x="815087" y="304956"/>
                    <a:pt x="818246" y="310444"/>
                    <a:pt x="821068" y="316089"/>
                  </a:cubicBezTo>
                  <a:cubicBezTo>
                    <a:pt x="827474" y="405783"/>
                    <a:pt x="828027" y="384791"/>
                    <a:pt x="821068" y="506589"/>
                  </a:cubicBezTo>
                  <a:cubicBezTo>
                    <a:pt x="820701" y="513008"/>
                    <a:pt x="814880" y="529387"/>
                    <a:pt x="812601" y="536222"/>
                  </a:cubicBezTo>
                  <a:cubicBezTo>
                    <a:pt x="811190" y="544689"/>
                    <a:pt x="810051" y="553205"/>
                    <a:pt x="808368" y="561622"/>
                  </a:cubicBezTo>
                  <a:cubicBezTo>
                    <a:pt x="807227" y="567327"/>
                    <a:pt x="805092" y="572816"/>
                    <a:pt x="804135" y="578555"/>
                  </a:cubicBezTo>
                  <a:cubicBezTo>
                    <a:pt x="794225" y="638015"/>
                    <a:pt x="805194" y="591249"/>
                    <a:pt x="795668" y="629355"/>
                  </a:cubicBezTo>
                  <a:cubicBezTo>
                    <a:pt x="792686" y="656199"/>
                    <a:pt x="793673" y="662817"/>
                    <a:pt x="787201" y="684389"/>
                  </a:cubicBezTo>
                  <a:cubicBezTo>
                    <a:pt x="784744" y="692578"/>
                    <a:pt x="779342" y="714927"/>
                    <a:pt x="770268" y="722489"/>
                  </a:cubicBezTo>
                  <a:cubicBezTo>
                    <a:pt x="765420" y="726529"/>
                    <a:pt x="758814" y="727824"/>
                    <a:pt x="753335" y="730955"/>
                  </a:cubicBezTo>
                  <a:cubicBezTo>
                    <a:pt x="748917" y="733479"/>
                    <a:pt x="744868" y="736600"/>
                    <a:pt x="740635" y="739422"/>
                  </a:cubicBezTo>
                  <a:cubicBezTo>
                    <a:pt x="737813" y="743655"/>
                    <a:pt x="734443" y="747571"/>
                    <a:pt x="732168" y="752122"/>
                  </a:cubicBezTo>
                  <a:cubicBezTo>
                    <a:pt x="730172" y="756113"/>
                    <a:pt x="731090" y="761667"/>
                    <a:pt x="727935" y="764822"/>
                  </a:cubicBezTo>
                  <a:cubicBezTo>
                    <a:pt x="720740" y="772017"/>
                    <a:pt x="711002" y="776111"/>
                    <a:pt x="702535" y="781755"/>
                  </a:cubicBezTo>
                  <a:cubicBezTo>
                    <a:pt x="698302" y="784577"/>
                    <a:pt x="693433" y="786624"/>
                    <a:pt x="689835" y="790222"/>
                  </a:cubicBezTo>
                  <a:cubicBezTo>
                    <a:pt x="681368" y="798689"/>
                    <a:pt x="671077" y="805659"/>
                    <a:pt x="664435" y="815622"/>
                  </a:cubicBezTo>
                  <a:cubicBezTo>
                    <a:pt x="653146" y="832555"/>
                    <a:pt x="660201" y="825500"/>
                    <a:pt x="643268" y="836789"/>
                  </a:cubicBezTo>
                  <a:cubicBezTo>
                    <a:pt x="640446" y="841022"/>
                    <a:pt x="638399" y="845891"/>
                    <a:pt x="634801" y="849489"/>
                  </a:cubicBezTo>
                  <a:cubicBezTo>
                    <a:pt x="626596" y="857694"/>
                    <a:pt x="619728" y="858746"/>
                    <a:pt x="609401" y="862189"/>
                  </a:cubicBezTo>
                  <a:cubicBezTo>
                    <a:pt x="589646" y="891822"/>
                    <a:pt x="600935" y="893234"/>
                    <a:pt x="579768" y="879122"/>
                  </a:cubicBezTo>
                  <a:cubicBezTo>
                    <a:pt x="576946" y="874889"/>
                    <a:pt x="575274" y="869600"/>
                    <a:pt x="571301" y="866422"/>
                  </a:cubicBezTo>
                  <a:cubicBezTo>
                    <a:pt x="567816" y="863634"/>
                    <a:pt x="563036" y="861696"/>
                    <a:pt x="558601" y="862189"/>
                  </a:cubicBezTo>
                  <a:cubicBezTo>
                    <a:pt x="541252" y="864117"/>
                    <a:pt x="531257" y="872698"/>
                    <a:pt x="516268" y="879122"/>
                  </a:cubicBezTo>
                  <a:cubicBezTo>
                    <a:pt x="512167" y="880880"/>
                    <a:pt x="507801" y="881944"/>
                    <a:pt x="503568" y="883355"/>
                  </a:cubicBezTo>
                  <a:lnTo>
                    <a:pt x="465468" y="908755"/>
                  </a:lnTo>
                  <a:cubicBezTo>
                    <a:pt x="461235" y="911577"/>
                    <a:pt x="457787" y="916386"/>
                    <a:pt x="452768" y="917222"/>
                  </a:cubicBezTo>
                  <a:cubicBezTo>
                    <a:pt x="444301" y="918633"/>
                    <a:pt x="435913" y="920641"/>
                    <a:pt x="427368" y="921455"/>
                  </a:cubicBezTo>
                  <a:cubicBezTo>
                    <a:pt x="406250" y="923466"/>
                    <a:pt x="385035" y="924278"/>
                    <a:pt x="363868" y="925689"/>
                  </a:cubicBezTo>
                  <a:cubicBezTo>
                    <a:pt x="332948" y="935995"/>
                    <a:pt x="347126" y="931990"/>
                    <a:pt x="321535" y="938389"/>
                  </a:cubicBezTo>
                  <a:cubicBezTo>
                    <a:pt x="319068" y="938115"/>
                    <a:pt x="276974" y="935158"/>
                    <a:pt x="266501" y="929922"/>
                  </a:cubicBezTo>
                  <a:cubicBezTo>
                    <a:pt x="257400" y="925372"/>
                    <a:pt x="250973" y="915457"/>
                    <a:pt x="241101" y="912989"/>
                  </a:cubicBezTo>
                  <a:cubicBezTo>
                    <a:pt x="219839" y="907673"/>
                    <a:pt x="229688" y="910595"/>
                    <a:pt x="211468" y="904522"/>
                  </a:cubicBezTo>
                  <a:cubicBezTo>
                    <a:pt x="207235" y="901700"/>
                    <a:pt x="202366" y="899653"/>
                    <a:pt x="198768" y="896055"/>
                  </a:cubicBezTo>
                  <a:cubicBezTo>
                    <a:pt x="195170" y="892457"/>
                    <a:pt x="194616" y="886051"/>
                    <a:pt x="190301" y="883355"/>
                  </a:cubicBezTo>
                  <a:cubicBezTo>
                    <a:pt x="183435" y="879064"/>
                    <a:pt x="157878" y="873133"/>
                    <a:pt x="147968" y="870655"/>
                  </a:cubicBezTo>
                  <a:lnTo>
                    <a:pt x="122568" y="853722"/>
                  </a:lnTo>
                  <a:lnTo>
                    <a:pt x="109868" y="845255"/>
                  </a:lnTo>
                  <a:cubicBezTo>
                    <a:pt x="106848" y="836195"/>
                    <a:pt x="104893" y="826614"/>
                    <a:pt x="97168" y="819855"/>
                  </a:cubicBezTo>
                  <a:cubicBezTo>
                    <a:pt x="89510" y="813154"/>
                    <a:pt x="81421" y="806140"/>
                    <a:pt x="71768" y="802922"/>
                  </a:cubicBezTo>
                  <a:cubicBezTo>
                    <a:pt x="40849" y="792615"/>
                    <a:pt x="55026" y="796619"/>
                    <a:pt x="29435" y="790222"/>
                  </a:cubicBezTo>
                  <a:cubicBezTo>
                    <a:pt x="9257" y="759957"/>
                    <a:pt x="30817" y="796671"/>
                    <a:pt x="16735" y="730955"/>
                  </a:cubicBezTo>
                  <a:cubicBezTo>
                    <a:pt x="15669" y="725980"/>
                    <a:pt x="11090" y="722488"/>
                    <a:pt x="8268" y="718255"/>
                  </a:cubicBezTo>
                  <a:cubicBezTo>
                    <a:pt x="4460" y="706831"/>
                    <a:pt x="0" y="701024"/>
                    <a:pt x="8268" y="688622"/>
                  </a:cubicBezTo>
                  <a:cubicBezTo>
                    <a:pt x="11090" y="684389"/>
                    <a:pt x="16735" y="682977"/>
                    <a:pt x="20968" y="680155"/>
                  </a:cubicBezTo>
                  <a:cubicBezTo>
                    <a:pt x="32256" y="646288"/>
                    <a:pt x="20968" y="688622"/>
                    <a:pt x="20968" y="654755"/>
                  </a:cubicBezTo>
                  <a:cubicBezTo>
                    <a:pt x="20968" y="598967"/>
                    <a:pt x="22188" y="628712"/>
                    <a:pt x="29435" y="599722"/>
                  </a:cubicBezTo>
                  <a:cubicBezTo>
                    <a:pt x="32590" y="587101"/>
                    <a:pt x="32518" y="573466"/>
                    <a:pt x="37901" y="561622"/>
                  </a:cubicBezTo>
                  <a:cubicBezTo>
                    <a:pt x="40006" y="556990"/>
                    <a:pt x="46368" y="555977"/>
                    <a:pt x="50601" y="553155"/>
                  </a:cubicBezTo>
                  <a:cubicBezTo>
                    <a:pt x="53423" y="548922"/>
                    <a:pt x="57064" y="545132"/>
                    <a:pt x="59068" y="540455"/>
                  </a:cubicBezTo>
                  <a:cubicBezTo>
                    <a:pt x="71977" y="510335"/>
                    <a:pt x="59104" y="426985"/>
                    <a:pt x="59068" y="426155"/>
                  </a:cubicBezTo>
                  <a:cubicBezTo>
                    <a:pt x="60479" y="400755"/>
                    <a:pt x="60998" y="375290"/>
                    <a:pt x="63301" y="349955"/>
                  </a:cubicBezTo>
                  <a:cubicBezTo>
                    <a:pt x="63828" y="344161"/>
                    <a:pt x="66273" y="338702"/>
                    <a:pt x="67535" y="333022"/>
                  </a:cubicBezTo>
                  <a:cubicBezTo>
                    <a:pt x="75515" y="297113"/>
                    <a:pt x="67016" y="326112"/>
                    <a:pt x="80235" y="286455"/>
                  </a:cubicBezTo>
                  <a:cubicBezTo>
                    <a:pt x="78824" y="265288"/>
                    <a:pt x="78222" y="244052"/>
                    <a:pt x="76001" y="222955"/>
                  </a:cubicBezTo>
                  <a:cubicBezTo>
                    <a:pt x="75183" y="215186"/>
                    <a:pt x="70158" y="201192"/>
                    <a:pt x="67535" y="193322"/>
                  </a:cubicBezTo>
                  <a:cubicBezTo>
                    <a:pt x="68946" y="182033"/>
                    <a:pt x="67942" y="170169"/>
                    <a:pt x="71768" y="159455"/>
                  </a:cubicBezTo>
                  <a:cubicBezTo>
                    <a:pt x="72537" y="157302"/>
                    <a:pt x="96517" y="122006"/>
                    <a:pt x="101401" y="117122"/>
                  </a:cubicBezTo>
                  <a:cubicBezTo>
                    <a:pt x="104999" y="113524"/>
                    <a:pt x="109868" y="111477"/>
                    <a:pt x="114101" y="108655"/>
                  </a:cubicBezTo>
                  <a:cubicBezTo>
                    <a:pt x="116923" y="104422"/>
                    <a:pt x="118595" y="99133"/>
                    <a:pt x="122568" y="95955"/>
                  </a:cubicBezTo>
                  <a:cubicBezTo>
                    <a:pt x="126053" y="93167"/>
                    <a:pt x="131277" y="93718"/>
                    <a:pt x="135268" y="91722"/>
                  </a:cubicBezTo>
                  <a:cubicBezTo>
                    <a:pt x="145483" y="86615"/>
                    <a:pt x="159059" y="77273"/>
                    <a:pt x="169135" y="70555"/>
                  </a:cubicBezTo>
                  <a:cubicBezTo>
                    <a:pt x="163490" y="67733"/>
                    <a:pt x="156664" y="66551"/>
                    <a:pt x="152201" y="62089"/>
                  </a:cubicBezTo>
                  <a:cubicBezTo>
                    <a:pt x="149046" y="58934"/>
                    <a:pt x="144813" y="52544"/>
                    <a:pt x="147968" y="49389"/>
                  </a:cubicBezTo>
                  <a:cubicBezTo>
                    <a:pt x="154279" y="43078"/>
                    <a:pt x="164710" y="43087"/>
                    <a:pt x="173368" y="40922"/>
                  </a:cubicBezTo>
                  <a:cubicBezTo>
                    <a:pt x="202149" y="33727"/>
                    <a:pt x="202905" y="36139"/>
                    <a:pt x="224168" y="23989"/>
                  </a:cubicBezTo>
                  <a:cubicBezTo>
                    <a:pt x="238042" y="16061"/>
                    <a:pt x="229107" y="5644"/>
                    <a:pt x="232635" y="282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/>
            <a:srcRect l="95799" t="89503" r="3038" b="784"/>
            <a:stretch>
              <a:fillRect/>
            </a:stretch>
          </p:blipFill>
          <p:spPr bwMode="auto">
            <a:xfrm>
              <a:off x="6803303" y="2932809"/>
              <a:ext cx="54256" cy="72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7013575" y="2290763"/>
            <a:ext cx="2020888" cy="2006600"/>
            <a:chOff x="7013613" y="2290450"/>
            <a:chExt cx="2020850" cy="2007372"/>
          </a:xfrm>
        </p:grpSpPr>
        <p:sp>
          <p:nvSpPr>
            <p:cNvPr id="14" name="TextBox 303"/>
            <p:cNvSpPr txBox="1">
              <a:spLocks noChangeArrowheads="1"/>
            </p:cNvSpPr>
            <p:nvPr/>
          </p:nvSpPr>
          <p:spPr bwMode="auto">
            <a:xfrm>
              <a:off x="7013613" y="3963080"/>
              <a:ext cx="2020850" cy="3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Merge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/>
            <a:srcRect l="38133" t="38333" r="27202" b="28333"/>
            <a:stretch>
              <a:fillRect/>
            </a:stretch>
          </p:blipFill>
          <p:spPr bwMode="auto">
            <a:xfrm>
              <a:off x="7026979" y="2290450"/>
              <a:ext cx="2007484" cy="20073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Freeform 15"/>
            <p:cNvSpPr/>
            <p:nvPr/>
          </p:nvSpPr>
          <p:spPr bwMode="auto">
            <a:xfrm>
              <a:off x="7451755" y="2662068"/>
              <a:ext cx="1089005" cy="1237138"/>
            </a:xfrm>
            <a:custGeom>
              <a:avLst/>
              <a:gdLst>
                <a:gd name="connsiteX0" fmla="*/ 232635 w 828027"/>
                <a:gd name="connsiteY0" fmla="*/ 2822 h 938389"/>
                <a:gd name="connsiteX1" fmla="*/ 245335 w 828027"/>
                <a:gd name="connsiteY1" fmla="*/ 7055 h 938389"/>
                <a:gd name="connsiteX2" fmla="*/ 253801 w 828027"/>
                <a:gd name="connsiteY2" fmla="*/ 19755 h 938389"/>
                <a:gd name="connsiteX3" fmla="*/ 279201 w 828027"/>
                <a:gd name="connsiteY3" fmla="*/ 28222 h 938389"/>
                <a:gd name="connsiteX4" fmla="*/ 444301 w 828027"/>
                <a:gd name="connsiteY4" fmla="*/ 40922 h 938389"/>
                <a:gd name="connsiteX5" fmla="*/ 516268 w 828027"/>
                <a:gd name="connsiteY5" fmla="*/ 49389 h 938389"/>
                <a:gd name="connsiteX6" fmla="*/ 600935 w 828027"/>
                <a:gd name="connsiteY6" fmla="*/ 49389 h 938389"/>
                <a:gd name="connsiteX7" fmla="*/ 609401 w 828027"/>
                <a:gd name="connsiteY7" fmla="*/ 62089 h 938389"/>
                <a:gd name="connsiteX8" fmla="*/ 626335 w 828027"/>
                <a:gd name="connsiteY8" fmla="*/ 79022 h 938389"/>
                <a:gd name="connsiteX9" fmla="*/ 634801 w 828027"/>
                <a:gd name="connsiteY9" fmla="*/ 91722 h 938389"/>
                <a:gd name="connsiteX10" fmla="*/ 647501 w 828027"/>
                <a:gd name="connsiteY10" fmla="*/ 95955 h 938389"/>
                <a:gd name="connsiteX11" fmla="*/ 685601 w 828027"/>
                <a:gd name="connsiteY11" fmla="*/ 138289 h 938389"/>
                <a:gd name="connsiteX12" fmla="*/ 715235 w 828027"/>
                <a:gd name="connsiteY12" fmla="*/ 146755 h 938389"/>
                <a:gd name="connsiteX13" fmla="*/ 740635 w 828027"/>
                <a:gd name="connsiteY13" fmla="*/ 163689 h 938389"/>
                <a:gd name="connsiteX14" fmla="*/ 749101 w 828027"/>
                <a:gd name="connsiteY14" fmla="*/ 176389 h 938389"/>
                <a:gd name="connsiteX15" fmla="*/ 753335 w 828027"/>
                <a:gd name="connsiteY15" fmla="*/ 189089 h 938389"/>
                <a:gd name="connsiteX16" fmla="*/ 770268 w 828027"/>
                <a:gd name="connsiteY16" fmla="*/ 193322 h 938389"/>
                <a:gd name="connsiteX17" fmla="*/ 782968 w 828027"/>
                <a:gd name="connsiteY17" fmla="*/ 218722 h 938389"/>
                <a:gd name="connsiteX18" fmla="*/ 791435 w 828027"/>
                <a:gd name="connsiteY18" fmla="*/ 235655 h 938389"/>
                <a:gd name="connsiteX19" fmla="*/ 804135 w 828027"/>
                <a:gd name="connsiteY19" fmla="*/ 265289 h 938389"/>
                <a:gd name="connsiteX20" fmla="*/ 812601 w 828027"/>
                <a:gd name="connsiteY20" fmla="*/ 299155 h 938389"/>
                <a:gd name="connsiteX21" fmla="*/ 821068 w 828027"/>
                <a:gd name="connsiteY21" fmla="*/ 316089 h 938389"/>
                <a:gd name="connsiteX22" fmla="*/ 821068 w 828027"/>
                <a:gd name="connsiteY22" fmla="*/ 506589 h 938389"/>
                <a:gd name="connsiteX23" fmla="*/ 812601 w 828027"/>
                <a:gd name="connsiteY23" fmla="*/ 536222 h 938389"/>
                <a:gd name="connsiteX24" fmla="*/ 808368 w 828027"/>
                <a:gd name="connsiteY24" fmla="*/ 561622 h 938389"/>
                <a:gd name="connsiteX25" fmla="*/ 804135 w 828027"/>
                <a:gd name="connsiteY25" fmla="*/ 578555 h 938389"/>
                <a:gd name="connsiteX26" fmla="*/ 795668 w 828027"/>
                <a:gd name="connsiteY26" fmla="*/ 629355 h 938389"/>
                <a:gd name="connsiteX27" fmla="*/ 787201 w 828027"/>
                <a:gd name="connsiteY27" fmla="*/ 684389 h 938389"/>
                <a:gd name="connsiteX28" fmla="*/ 770268 w 828027"/>
                <a:gd name="connsiteY28" fmla="*/ 722489 h 938389"/>
                <a:gd name="connsiteX29" fmla="*/ 753335 w 828027"/>
                <a:gd name="connsiteY29" fmla="*/ 730955 h 938389"/>
                <a:gd name="connsiteX30" fmla="*/ 740635 w 828027"/>
                <a:gd name="connsiteY30" fmla="*/ 739422 h 938389"/>
                <a:gd name="connsiteX31" fmla="*/ 732168 w 828027"/>
                <a:gd name="connsiteY31" fmla="*/ 752122 h 938389"/>
                <a:gd name="connsiteX32" fmla="*/ 727935 w 828027"/>
                <a:gd name="connsiteY32" fmla="*/ 764822 h 938389"/>
                <a:gd name="connsiteX33" fmla="*/ 702535 w 828027"/>
                <a:gd name="connsiteY33" fmla="*/ 781755 h 938389"/>
                <a:gd name="connsiteX34" fmla="*/ 689835 w 828027"/>
                <a:gd name="connsiteY34" fmla="*/ 790222 h 938389"/>
                <a:gd name="connsiteX35" fmla="*/ 664435 w 828027"/>
                <a:gd name="connsiteY35" fmla="*/ 815622 h 938389"/>
                <a:gd name="connsiteX36" fmla="*/ 643268 w 828027"/>
                <a:gd name="connsiteY36" fmla="*/ 836789 h 938389"/>
                <a:gd name="connsiteX37" fmla="*/ 634801 w 828027"/>
                <a:gd name="connsiteY37" fmla="*/ 849489 h 938389"/>
                <a:gd name="connsiteX38" fmla="*/ 609401 w 828027"/>
                <a:gd name="connsiteY38" fmla="*/ 862189 h 938389"/>
                <a:gd name="connsiteX39" fmla="*/ 579768 w 828027"/>
                <a:gd name="connsiteY39" fmla="*/ 879122 h 938389"/>
                <a:gd name="connsiteX40" fmla="*/ 571301 w 828027"/>
                <a:gd name="connsiteY40" fmla="*/ 866422 h 938389"/>
                <a:gd name="connsiteX41" fmla="*/ 558601 w 828027"/>
                <a:gd name="connsiteY41" fmla="*/ 862189 h 938389"/>
                <a:gd name="connsiteX42" fmla="*/ 516268 w 828027"/>
                <a:gd name="connsiteY42" fmla="*/ 879122 h 938389"/>
                <a:gd name="connsiteX43" fmla="*/ 503568 w 828027"/>
                <a:gd name="connsiteY43" fmla="*/ 883355 h 938389"/>
                <a:gd name="connsiteX44" fmla="*/ 465468 w 828027"/>
                <a:gd name="connsiteY44" fmla="*/ 908755 h 938389"/>
                <a:gd name="connsiteX45" fmla="*/ 452768 w 828027"/>
                <a:gd name="connsiteY45" fmla="*/ 917222 h 938389"/>
                <a:gd name="connsiteX46" fmla="*/ 427368 w 828027"/>
                <a:gd name="connsiteY46" fmla="*/ 921455 h 938389"/>
                <a:gd name="connsiteX47" fmla="*/ 363868 w 828027"/>
                <a:gd name="connsiteY47" fmla="*/ 925689 h 938389"/>
                <a:gd name="connsiteX48" fmla="*/ 321535 w 828027"/>
                <a:gd name="connsiteY48" fmla="*/ 938389 h 938389"/>
                <a:gd name="connsiteX49" fmla="*/ 266501 w 828027"/>
                <a:gd name="connsiteY49" fmla="*/ 929922 h 938389"/>
                <a:gd name="connsiteX50" fmla="*/ 241101 w 828027"/>
                <a:gd name="connsiteY50" fmla="*/ 912989 h 938389"/>
                <a:gd name="connsiteX51" fmla="*/ 211468 w 828027"/>
                <a:gd name="connsiteY51" fmla="*/ 904522 h 938389"/>
                <a:gd name="connsiteX52" fmla="*/ 198768 w 828027"/>
                <a:gd name="connsiteY52" fmla="*/ 896055 h 938389"/>
                <a:gd name="connsiteX53" fmla="*/ 190301 w 828027"/>
                <a:gd name="connsiteY53" fmla="*/ 883355 h 938389"/>
                <a:gd name="connsiteX54" fmla="*/ 147968 w 828027"/>
                <a:gd name="connsiteY54" fmla="*/ 870655 h 938389"/>
                <a:gd name="connsiteX55" fmla="*/ 122568 w 828027"/>
                <a:gd name="connsiteY55" fmla="*/ 853722 h 938389"/>
                <a:gd name="connsiteX56" fmla="*/ 109868 w 828027"/>
                <a:gd name="connsiteY56" fmla="*/ 845255 h 938389"/>
                <a:gd name="connsiteX57" fmla="*/ 97168 w 828027"/>
                <a:gd name="connsiteY57" fmla="*/ 819855 h 938389"/>
                <a:gd name="connsiteX58" fmla="*/ 71768 w 828027"/>
                <a:gd name="connsiteY58" fmla="*/ 802922 h 938389"/>
                <a:gd name="connsiteX59" fmla="*/ 29435 w 828027"/>
                <a:gd name="connsiteY59" fmla="*/ 790222 h 938389"/>
                <a:gd name="connsiteX60" fmla="*/ 16735 w 828027"/>
                <a:gd name="connsiteY60" fmla="*/ 730955 h 938389"/>
                <a:gd name="connsiteX61" fmla="*/ 8268 w 828027"/>
                <a:gd name="connsiteY61" fmla="*/ 718255 h 938389"/>
                <a:gd name="connsiteX62" fmla="*/ 8268 w 828027"/>
                <a:gd name="connsiteY62" fmla="*/ 688622 h 938389"/>
                <a:gd name="connsiteX63" fmla="*/ 20968 w 828027"/>
                <a:gd name="connsiteY63" fmla="*/ 680155 h 938389"/>
                <a:gd name="connsiteX64" fmla="*/ 20968 w 828027"/>
                <a:gd name="connsiteY64" fmla="*/ 654755 h 938389"/>
                <a:gd name="connsiteX65" fmla="*/ 29435 w 828027"/>
                <a:gd name="connsiteY65" fmla="*/ 599722 h 938389"/>
                <a:gd name="connsiteX66" fmla="*/ 37901 w 828027"/>
                <a:gd name="connsiteY66" fmla="*/ 561622 h 938389"/>
                <a:gd name="connsiteX67" fmla="*/ 50601 w 828027"/>
                <a:gd name="connsiteY67" fmla="*/ 553155 h 938389"/>
                <a:gd name="connsiteX68" fmla="*/ 59068 w 828027"/>
                <a:gd name="connsiteY68" fmla="*/ 540455 h 938389"/>
                <a:gd name="connsiteX69" fmla="*/ 59068 w 828027"/>
                <a:gd name="connsiteY69" fmla="*/ 426155 h 938389"/>
                <a:gd name="connsiteX70" fmla="*/ 63301 w 828027"/>
                <a:gd name="connsiteY70" fmla="*/ 349955 h 938389"/>
                <a:gd name="connsiteX71" fmla="*/ 67535 w 828027"/>
                <a:gd name="connsiteY71" fmla="*/ 333022 h 938389"/>
                <a:gd name="connsiteX72" fmla="*/ 80235 w 828027"/>
                <a:gd name="connsiteY72" fmla="*/ 286455 h 938389"/>
                <a:gd name="connsiteX73" fmla="*/ 76001 w 828027"/>
                <a:gd name="connsiteY73" fmla="*/ 222955 h 938389"/>
                <a:gd name="connsiteX74" fmla="*/ 67535 w 828027"/>
                <a:gd name="connsiteY74" fmla="*/ 193322 h 938389"/>
                <a:gd name="connsiteX75" fmla="*/ 71768 w 828027"/>
                <a:gd name="connsiteY75" fmla="*/ 159455 h 938389"/>
                <a:gd name="connsiteX76" fmla="*/ 101401 w 828027"/>
                <a:gd name="connsiteY76" fmla="*/ 117122 h 938389"/>
                <a:gd name="connsiteX77" fmla="*/ 114101 w 828027"/>
                <a:gd name="connsiteY77" fmla="*/ 108655 h 938389"/>
                <a:gd name="connsiteX78" fmla="*/ 122568 w 828027"/>
                <a:gd name="connsiteY78" fmla="*/ 95955 h 938389"/>
                <a:gd name="connsiteX79" fmla="*/ 135268 w 828027"/>
                <a:gd name="connsiteY79" fmla="*/ 91722 h 938389"/>
                <a:gd name="connsiteX80" fmla="*/ 169135 w 828027"/>
                <a:gd name="connsiteY80" fmla="*/ 70555 h 938389"/>
                <a:gd name="connsiteX81" fmla="*/ 152201 w 828027"/>
                <a:gd name="connsiteY81" fmla="*/ 62089 h 938389"/>
                <a:gd name="connsiteX82" fmla="*/ 147968 w 828027"/>
                <a:gd name="connsiteY82" fmla="*/ 49389 h 938389"/>
                <a:gd name="connsiteX83" fmla="*/ 173368 w 828027"/>
                <a:gd name="connsiteY83" fmla="*/ 40922 h 938389"/>
                <a:gd name="connsiteX84" fmla="*/ 224168 w 828027"/>
                <a:gd name="connsiteY84" fmla="*/ 23989 h 938389"/>
                <a:gd name="connsiteX85" fmla="*/ 232635 w 828027"/>
                <a:gd name="connsiteY85" fmla="*/ 2822 h 93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28027" h="938389">
                  <a:moveTo>
                    <a:pt x="232635" y="2822"/>
                  </a:moveTo>
                  <a:cubicBezTo>
                    <a:pt x="236163" y="0"/>
                    <a:pt x="241851" y="4267"/>
                    <a:pt x="245335" y="7055"/>
                  </a:cubicBezTo>
                  <a:cubicBezTo>
                    <a:pt x="249308" y="10233"/>
                    <a:pt x="249487" y="17058"/>
                    <a:pt x="253801" y="19755"/>
                  </a:cubicBezTo>
                  <a:cubicBezTo>
                    <a:pt x="261369" y="24485"/>
                    <a:pt x="279201" y="28222"/>
                    <a:pt x="279201" y="28222"/>
                  </a:cubicBezTo>
                  <a:cubicBezTo>
                    <a:pt x="334607" y="65161"/>
                    <a:pt x="282597" y="33736"/>
                    <a:pt x="444301" y="40922"/>
                  </a:cubicBezTo>
                  <a:cubicBezTo>
                    <a:pt x="452834" y="41301"/>
                    <a:pt x="506114" y="48120"/>
                    <a:pt x="516268" y="49389"/>
                  </a:cubicBezTo>
                  <a:cubicBezTo>
                    <a:pt x="544699" y="46229"/>
                    <a:pt x="572331" y="40588"/>
                    <a:pt x="600935" y="49389"/>
                  </a:cubicBezTo>
                  <a:cubicBezTo>
                    <a:pt x="605798" y="50885"/>
                    <a:pt x="606090" y="58226"/>
                    <a:pt x="609401" y="62089"/>
                  </a:cubicBezTo>
                  <a:cubicBezTo>
                    <a:pt x="614596" y="68150"/>
                    <a:pt x="621140" y="72961"/>
                    <a:pt x="626335" y="79022"/>
                  </a:cubicBezTo>
                  <a:cubicBezTo>
                    <a:pt x="629646" y="82885"/>
                    <a:pt x="630828" y="88544"/>
                    <a:pt x="634801" y="91722"/>
                  </a:cubicBezTo>
                  <a:cubicBezTo>
                    <a:pt x="638285" y="94510"/>
                    <a:pt x="643268" y="94544"/>
                    <a:pt x="647501" y="95955"/>
                  </a:cubicBezTo>
                  <a:cubicBezTo>
                    <a:pt x="656800" y="109903"/>
                    <a:pt x="671362" y="133543"/>
                    <a:pt x="685601" y="138289"/>
                  </a:cubicBezTo>
                  <a:cubicBezTo>
                    <a:pt x="703821" y="144362"/>
                    <a:pt x="693972" y="141440"/>
                    <a:pt x="715235" y="146755"/>
                  </a:cubicBezTo>
                  <a:cubicBezTo>
                    <a:pt x="723702" y="152400"/>
                    <a:pt x="734991" y="155222"/>
                    <a:pt x="740635" y="163689"/>
                  </a:cubicBezTo>
                  <a:cubicBezTo>
                    <a:pt x="743457" y="167922"/>
                    <a:pt x="746826" y="171838"/>
                    <a:pt x="749101" y="176389"/>
                  </a:cubicBezTo>
                  <a:cubicBezTo>
                    <a:pt x="751097" y="180380"/>
                    <a:pt x="749850" y="186301"/>
                    <a:pt x="753335" y="189089"/>
                  </a:cubicBezTo>
                  <a:cubicBezTo>
                    <a:pt x="757878" y="192723"/>
                    <a:pt x="764624" y="191911"/>
                    <a:pt x="770268" y="193322"/>
                  </a:cubicBezTo>
                  <a:cubicBezTo>
                    <a:pt x="786541" y="217730"/>
                    <a:pt x="772451" y="194183"/>
                    <a:pt x="782968" y="218722"/>
                  </a:cubicBezTo>
                  <a:cubicBezTo>
                    <a:pt x="785454" y="224522"/>
                    <a:pt x="788949" y="229855"/>
                    <a:pt x="791435" y="235655"/>
                  </a:cubicBezTo>
                  <a:cubicBezTo>
                    <a:pt x="810127" y="279268"/>
                    <a:pt x="776046" y="209111"/>
                    <a:pt x="804135" y="265289"/>
                  </a:cubicBezTo>
                  <a:cubicBezTo>
                    <a:pt x="806619" y="277710"/>
                    <a:pt x="807720" y="287766"/>
                    <a:pt x="812601" y="299155"/>
                  </a:cubicBezTo>
                  <a:cubicBezTo>
                    <a:pt x="815087" y="304956"/>
                    <a:pt x="818246" y="310444"/>
                    <a:pt x="821068" y="316089"/>
                  </a:cubicBezTo>
                  <a:cubicBezTo>
                    <a:pt x="827474" y="405783"/>
                    <a:pt x="828027" y="384791"/>
                    <a:pt x="821068" y="506589"/>
                  </a:cubicBezTo>
                  <a:cubicBezTo>
                    <a:pt x="820701" y="513008"/>
                    <a:pt x="814880" y="529387"/>
                    <a:pt x="812601" y="536222"/>
                  </a:cubicBezTo>
                  <a:cubicBezTo>
                    <a:pt x="811190" y="544689"/>
                    <a:pt x="810051" y="553205"/>
                    <a:pt x="808368" y="561622"/>
                  </a:cubicBezTo>
                  <a:cubicBezTo>
                    <a:pt x="807227" y="567327"/>
                    <a:pt x="805092" y="572816"/>
                    <a:pt x="804135" y="578555"/>
                  </a:cubicBezTo>
                  <a:cubicBezTo>
                    <a:pt x="794225" y="638015"/>
                    <a:pt x="805194" y="591249"/>
                    <a:pt x="795668" y="629355"/>
                  </a:cubicBezTo>
                  <a:cubicBezTo>
                    <a:pt x="792686" y="656199"/>
                    <a:pt x="793673" y="662817"/>
                    <a:pt x="787201" y="684389"/>
                  </a:cubicBezTo>
                  <a:cubicBezTo>
                    <a:pt x="784744" y="692578"/>
                    <a:pt x="779342" y="714927"/>
                    <a:pt x="770268" y="722489"/>
                  </a:cubicBezTo>
                  <a:cubicBezTo>
                    <a:pt x="765420" y="726529"/>
                    <a:pt x="758814" y="727824"/>
                    <a:pt x="753335" y="730955"/>
                  </a:cubicBezTo>
                  <a:cubicBezTo>
                    <a:pt x="748917" y="733479"/>
                    <a:pt x="744868" y="736600"/>
                    <a:pt x="740635" y="739422"/>
                  </a:cubicBezTo>
                  <a:cubicBezTo>
                    <a:pt x="737813" y="743655"/>
                    <a:pt x="734443" y="747571"/>
                    <a:pt x="732168" y="752122"/>
                  </a:cubicBezTo>
                  <a:cubicBezTo>
                    <a:pt x="730172" y="756113"/>
                    <a:pt x="731090" y="761667"/>
                    <a:pt x="727935" y="764822"/>
                  </a:cubicBezTo>
                  <a:cubicBezTo>
                    <a:pt x="720740" y="772017"/>
                    <a:pt x="711002" y="776111"/>
                    <a:pt x="702535" y="781755"/>
                  </a:cubicBezTo>
                  <a:cubicBezTo>
                    <a:pt x="698302" y="784577"/>
                    <a:pt x="693433" y="786624"/>
                    <a:pt x="689835" y="790222"/>
                  </a:cubicBezTo>
                  <a:cubicBezTo>
                    <a:pt x="681368" y="798689"/>
                    <a:pt x="671077" y="805659"/>
                    <a:pt x="664435" y="815622"/>
                  </a:cubicBezTo>
                  <a:cubicBezTo>
                    <a:pt x="653146" y="832555"/>
                    <a:pt x="660201" y="825500"/>
                    <a:pt x="643268" y="836789"/>
                  </a:cubicBezTo>
                  <a:cubicBezTo>
                    <a:pt x="640446" y="841022"/>
                    <a:pt x="638399" y="845891"/>
                    <a:pt x="634801" y="849489"/>
                  </a:cubicBezTo>
                  <a:cubicBezTo>
                    <a:pt x="626596" y="857694"/>
                    <a:pt x="619728" y="858746"/>
                    <a:pt x="609401" y="862189"/>
                  </a:cubicBezTo>
                  <a:cubicBezTo>
                    <a:pt x="589646" y="891822"/>
                    <a:pt x="600935" y="893234"/>
                    <a:pt x="579768" y="879122"/>
                  </a:cubicBezTo>
                  <a:cubicBezTo>
                    <a:pt x="576946" y="874889"/>
                    <a:pt x="575274" y="869600"/>
                    <a:pt x="571301" y="866422"/>
                  </a:cubicBezTo>
                  <a:cubicBezTo>
                    <a:pt x="567816" y="863634"/>
                    <a:pt x="563036" y="861696"/>
                    <a:pt x="558601" y="862189"/>
                  </a:cubicBezTo>
                  <a:cubicBezTo>
                    <a:pt x="541252" y="864117"/>
                    <a:pt x="531257" y="872698"/>
                    <a:pt x="516268" y="879122"/>
                  </a:cubicBezTo>
                  <a:cubicBezTo>
                    <a:pt x="512167" y="880880"/>
                    <a:pt x="507801" y="881944"/>
                    <a:pt x="503568" y="883355"/>
                  </a:cubicBezTo>
                  <a:lnTo>
                    <a:pt x="465468" y="908755"/>
                  </a:lnTo>
                  <a:cubicBezTo>
                    <a:pt x="461235" y="911577"/>
                    <a:pt x="457787" y="916386"/>
                    <a:pt x="452768" y="917222"/>
                  </a:cubicBezTo>
                  <a:cubicBezTo>
                    <a:pt x="444301" y="918633"/>
                    <a:pt x="435913" y="920641"/>
                    <a:pt x="427368" y="921455"/>
                  </a:cubicBezTo>
                  <a:cubicBezTo>
                    <a:pt x="406250" y="923466"/>
                    <a:pt x="385035" y="924278"/>
                    <a:pt x="363868" y="925689"/>
                  </a:cubicBezTo>
                  <a:cubicBezTo>
                    <a:pt x="332948" y="935995"/>
                    <a:pt x="347126" y="931990"/>
                    <a:pt x="321535" y="938389"/>
                  </a:cubicBezTo>
                  <a:cubicBezTo>
                    <a:pt x="319068" y="938115"/>
                    <a:pt x="276974" y="935158"/>
                    <a:pt x="266501" y="929922"/>
                  </a:cubicBezTo>
                  <a:cubicBezTo>
                    <a:pt x="257400" y="925372"/>
                    <a:pt x="250973" y="915457"/>
                    <a:pt x="241101" y="912989"/>
                  </a:cubicBezTo>
                  <a:cubicBezTo>
                    <a:pt x="219839" y="907673"/>
                    <a:pt x="229688" y="910595"/>
                    <a:pt x="211468" y="904522"/>
                  </a:cubicBezTo>
                  <a:cubicBezTo>
                    <a:pt x="207235" y="901700"/>
                    <a:pt x="202366" y="899653"/>
                    <a:pt x="198768" y="896055"/>
                  </a:cubicBezTo>
                  <a:cubicBezTo>
                    <a:pt x="195170" y="892457"/>
                    <a:pt x="194616" y="886051"/>
                    <a:pt x="190301" y="883355"/>
                  </a:cubicBezTo>
                  <a:cubicBezTo>
                    <a:pt x="183435" y="879064"/>
                    <a:pt x="157878" y="873133"/>
                    <a:pt x="147968" y="870655"/>
                  </a:cubicBezTo>
                  <a:lnTo>
                    <a:pt x="122568" y="853722"/>
                  </a:lnTo>
                  <a:lnTo>
                    <a:pt x="109868" y="845255"/>
                  </a:lnTo>
                  <a:cubicBezTo>
                    <a:pt x="106848" y="836195"/>
                    <a:pt x="104893" y="826614"/>
                    <a:pt x="97168" y="819855"/>
                  </a:cubicBezTo>
                  <a:cubicBezTo>
                    <a:pt x="89510" y="813154"/>
                    <a:pt x="81421" y="806140"/>
                    <a:pt x="71768" y="802922"/>
                  </a:cubicBezTo>
                  <a:cubicBezTo>
                    <a:pt x="40849" y="792615"/>
                    <a:pt x="55026" y="796619"/>
                    <a:pt x="29435" y="790222"/>
                  </a:cubicBezTo>
                  <a:cubicBezTo>
                    <a:pt x="9257" y="759957"/>
                    <a:pt x="30817" y="796671"/>
                    <a:pt x="16735" y="730955"/>
                  </a:cubicBezTo>
                  <a:cubicBezTo>
                    <a:pt x="15669" y="725980"/>
                    <a:pt x="11090" y="722488"/>
                    <a:pt x="8268" y="718255"/>
                  </a:cubicBezTo>
                  <a:cubicBezTo>
                    <a:pt x="4460" y="706831"/>
                    <a:pt x="0" y="701024"/>
                    <a:pt x="8268" y="688622"/>
                  </a:cubicBezTo>
                  <a:cubicBezTo>
                    <a:pt x="11090" y="684389"/>
                    <a:pt x="16735" y="682977"/>
                    <a:pt x="20968" y="680155"/>
                  </a:cubicBezTo>
                  <a:cubicBezTo>
                    <a:pt x="32256" y="646288"/>
                    <a:pt x="20968" y="688622"/>
                    <a:pt x="20968" y="654755"/>
                  </a:cubicBezTo>
                  <a:cubicBezTo>
                    <a:pt x="20968" y="598967"/>
                    <a:pt x="22188" y="628712"/>
                    <a:pt x="29435" y="599722"/>
                  </a:cubicBezTo>
                  <a:cubicBezTo>
                    <a:pt x="32590" y="587101"/>
                    <a:pt x="32518" y="573466"/>
                    <a:pt x="37901" y="561622"/>
                  </a:cubicBezTo>
                  <a:cubicBezTo>
                    <a:pt x="40006" y="556990"/>
                    <a:pt x="46368" y="555977"/>
                    <a:pt x="50601" y="553155"/>
                  </a:cubicBezTo>
                  <a:cubicBezTo>
                    <a:pt x="53423" y="548922"/>
                    <a:pt x="57064" y="545132"/>
                    <a:pt x="59068" y="540455"/>
                  </a:cubicBezTo>
                  <a:cubicBezTo>
                    <a:pt x="71977" y="510335"/>
                    <a:pt x="59104" y="426985"/>
                    <a:pt x="59068" y="426155"/>
                  </a:cubicBezTo>
                  <a:cubicBezTo>
                    <a:pt x="60479" y="400755"/>
                    <a:pt x="60998" y="375290"/>
                    <a:pt x="63301" y="349955"/>
                  </a:cubicBezTo>
                  <a:cubicBezTo>
                    <a:pt x="63828" y="344161"/>
                    <a:pt x="66273" y="338702"/>
                    <a:pt x="67535" y="333022"/>
                  </a:cubicBezTo>
                  <a:cubicBezTo>
                    <a:pt x="75515" y="297113"/>
                    <a:pt x="67016" y="326112"/>
                    <a:pt x="80235" y="286455"/>
                  </a:cubicBezTo>
                  <a:cubicBezTo>
                    <a:pt x="78824" y="265288"/>
                    <a:pt x="78222" y="244052"/>
                    <a:pt x="76001" y="222955"/>
                  </a:cubicBezTo>
                  <a:cubicBezTo>
                    <a:pt x="75183" y="215186"/>
                    <a:pt x="70158" y="201192"/>
                    <a:pt x="67535" y="193322"/>
                  </a:cubicBezTo>
                  <a:cubicBezTo>
                    <a:pt x="68946" y="182033"/>
                    <a:pt x="67942" y="170169"/>
                    <a:pt x="71768" y="159455"/>
                  </a:cubicBezTo>
                  <a:cubicBezTo>
                    <a:pt x="72537" y="157302"/>
                    <a:pt x="96517" y="122006"/>
                    <a:pt x="101401" y="117122"/>
                  </a:cubicBezTo>
                  <a:cubicBezTo>
                    <a:pt x="104999" y="113524"/>
                    <a:pt x="109868" y="111477"/>
                    <a:pt x="114101" y="108655"/>
                  </a:cubicBezTo>
                  <a:cubicBezTo>
                    <a:pt x="116923" y="104422"/>
                    <a:pt x="118595" y="99133"/>
                    <a:pt x="122568" y="95955"/>
                  </a:cubicBezTo>
                  <a:cubicBezTo>
                    <a:pt x="126053" y="93167"/>
                    <a:pt x="131277" y="93718"/>
                    <a:pt x="135268" y="91722"/>
                  </a:cubicBezTo>
                  <a:cubicBezTo>
                    <a:pt x="145483" y="86615"/>
                    <a:pt x="159059" y="77273"/>
                    <a:pt x="169135" y="70555"/>
                  </a:cubicBezTo>
                  <a:cubicBezTo>
                    <a:pt x="163490" y="67733"/>
                    <a:pt x="156664" y="66551"/>
                    <a:pt x="152201" y="62089"/>
                  </a:cubicBezTo>
                  <a:cubicBezTo>
                    <a:pt x="149046" y="58934"/>
                    <a:pt x="144813" y="52544"/>
                    <a:pt x="147968" y="49389"/>
                  </a:cubicBezTo>
                  <a:cubicBezTo>
                    <a:pt x="154279" y="43078"/>
                    <a:pt x="164710" y="43087"/>
                    <a:pt x="173368" y="40922"/>
                  </a:cubicBezTo>
                  <a:cubicBezTo>
                    <a:pt x="202149" y="33727"/>
                    <a:pt x="202905" y="36139"/>
                    <a:pt x="224168" y="23989"/>
                  </a:cubicBezTo>
                  <a:cubicBezTo>
                    <a:pt x="238042" y="16061"/>
                    <a:pt x="229107" y="5644"/>
                    <a:pt x="232635" y="282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TextBox 60"/>
          <p:cNvSpPr txBox="1">
            <a:spLocks noChangeArrowheads="1"/>
          </p:cNvSpPr>
          <p:nvPr/>
        </p:nvSpPr>
        <p:spPr bwMode="auto">
          <a:xfrm rot="16200000">
            <a:off x="-338138" y="2970897"/>
            <a:ext cx="1355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21-day ICR/f rat</a:t>
            </a:r>
          </a:p>
        </p:txBody>
      </p:sp>
      <p:grpSp>
        <p:nvGrpSpPr>
          <p:cNvPr id="18" name="Group 41"/>
          <p:cNvGrpSpPr>
            <a:grpSpLocks/>
          </p:cNvGrpSpPr>
          <p:nvPr/>
        </p:nvGrpSpPr>
        <p:grpSpPr bwMode="auto">
          <a:xfrm>
            <a:off x="703263" y="4398963"/>
            <a:ext cx="2008187" cy="2006600"/>
            <a:chOff x="703405" y="4398191"/>
            <a:chExt cx="2007484" cy="200737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/>
            <a:srcRect l="29720" t="23334" r="35318" b="43333"/>
            <a:stretch>
              <a:fillRect/>
            </a:stretch>
          </p:blipFill>
          <p:spPr bwMode="auto">
            <a:xfrm>
              <a:off x="703405" y="4398191"/>
              <a:ext cx="2007484" cy="20073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 bwMode="auto">
            <a:xfrm>
              <a:off x="801796" y="6275338"/>
              <a:ext cx="355476" cy="317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 bwMode="auto">
            <a:xfrm>
              <a:off x="1050945" y="4811100"/>
              <a:ext cx="1391751" cy="1305427"/>
            </a:xfrm>
            <a:custGeom>
              <a:avLst/>
              <a:gdLst>
                <a:gd name="connsiteX0" fmla="*/ 6879 w 1057804"/>
                <a:gd name="connsiteY0" fmla="*/ 225425 h 990600"/>
                <a:gd name="connsiteX1" fmla="*/ 57679 w 1057804"/>
                <a:gd name="connsiteY1" fmla="*/ 222250 h 990600"/>
                <a:gd name="connsiteX2" fmla="*/ 64029 w 1057804"/>
                <a:gd name="connsiteY2" fmla="*/ 212725 h 990600"/>
                <a:gd name="connsiteX3" fmla="*/ 83079 w 1057804"/>
                <a:gd name="connsiteY3" fmla="*/ 200025 h 990600"/>
                <a:gd name="connsiteX4" fmla="*/ 114829 w 1057804"/>
                <a:gd name="connsiteY4" fmla="*/ 171450 h 990600"/>
                <a:gd name="connsiteX5" fmla="*/ 133879 w 1057804"/>
                <a:gd name="connsiteY5" fmla="*/ 142875 h 990600"/>
                <a:gd name="connsiteX6" fmla="*/ 140229 w 1057804"/>
                <a:gd name="connsiteY6" fmla="*/ 133350 h 990600"/>
                <a:gd name="connsiteX7" fmla="*/ 162454 w 1057804"/>
                <a:gd name="connsiteY7" fmla="*/ 117475 h 990600"/>
                <a:gd name="connsiteX8" fmla="*/ 178329 w 1057804"/>
                <a:gd name="connsiteY8" fmla="*/ 111125 h 990600"/>
                <a:gd name="connsiteX9" fmla="*/ 191029 w 1057804"/>
                <a:gd name="connsiteY9" fmla="*/ 101600 h 990600"/>
                <a:gd name="connsiteX10" fmla="*/ 225954 w 1057804"/>
                <a:gd name="connsiteY10" fmla="*/ 88900 h 990600"/>
                <a:gd name="connsiteX11" fmla="*/ 238654 w 1057804"/>
                <a:gd name="connsiteY11" fmla="*/ 82550 h 990600"/>
                <a:gd name="connsiteX12" fmla="*/ 260879 w 1057804"/>
                <a:gd name="connsiteY12" fmla="*/ 76200 h 990600"/>
                <a:gd name="connsiteX13" fmla="*/ 295804 w 1057804"/>
                <a:gd name="connsiteY13" fmla="*/ 57150 h 990600"/>
                <a:gd name="connsiteX14" fmla="*/ 318029 w 1057804"/>
                <a:gd name="connsiteY14" fmla="*/ 53975 h 990600"/>
                <a:gd name="connsiteX15" fmla="*/ 337079 w 1057804"/>
                <a:gd name="connsiteY15" fmla="*/ 47625 h 990600"/>
                <a:gd name="connsiteX16" fmla="*/ 375179 w 1057804"/>
                <a:gd name="connsiteY16" fmla="*/ 28575 h 990600"/>
                <a:gd name="connsiteX17" fmla="*/ 435504 w 1057804"/>
                <a:gd name="connsiteY17" fmla="*/ 22225 h 990600"/>
                <a:gd name="connsiteX18" fmla="*/ 467254 w 1057804"/>
                <a:gd name="connsiteY18" fmla="*/ 15875 h 990600"/>
                <a:gd name="connsiteX19" fmla="*/ 521229 w 1057804"/>
                <a:gd name="connsiteY19" fmla="*/ 3175 h 990600"/>
                <a:gd name="connsiteX20" fmla="*/ 546629 w 1057804"/>
                <a:gd name="connsiteY20" fmla="*/ 0 h 990600"/>
                <a:gd name="connsiteX21" fmla="*/ 660929 w 1057804"/>
                <a:gd name="connsiteY21" fmla="*/ 3175 h 990600"/>
                <a:gd name="connsiteX22" fmla="*/ 673629 w 1057804"/>
                <a:gd name="connsiteY22" fmla="*/ 9525 h 990600"/>
                <a:gd name="connsiteX23" fmla="*/ 683154 w 1057804"/>
                <a:gd name="connsiteY23" fmla="*/ 12700 h 990600"/>
                <a:gd name="connsiteX24" fmla="*/ 699029 w 1057804"/>
                <a:gd name="connsiteY24" fmla="*/ 19050 h 990600"/>
                <a:gd name="connsiteX25" fmla="*/ 718079 w 1057804"/>
                <a:gd name="connsiteY25" fmla="*/ 22225 h 990600"/>
                <a:gd name="connsiteX26" fmla="*/ 749829 w 1057804"/>
                <a:gd name="connsiteY26" fmla="*/ 28575 h 990600"/>
                <a:gd name="connsiteX27" fmla="*/ 838729 w 1057804"/>
                <a:gd name="connsiteY27" fmla="*/ 25400 h 990600"/>
                <a:gd name="connsiteX28" fmla="*/ 864129 w 1057804"/>
                <a:gd name="connsiteY28" fmla="*/ 28575 h 990600"/>
                <a:gd name="connsiteX29" fmla="*/ 876829 w 1057804"/>
                <a:gd name="connsiteY29" fmla="*/ 47625 h 990600"/>
                <a:gd name="connsiteX30" fmla="*/ 892704 w 1057804"/>
                <a:gd name="connsiteY30" fmla="*/ 66675 h 990600"/>
                <a:gd name="connsiteX31" fmla="*/ 895879 w 1057804"/>
                <a:gd name="connsiteY31" fmla="*/ 85725 h 990600"/>
                <a:gd name="connsiteX32" fmla="*/ 905404 w 1057804"/>
                <a:gd name="connsiteY32" fmla="*/ 92075 h 990600"/>
                <a:gd name="connsiteX33" fmla="*/ 914929 w 1057804"/>
                <a:gd name="connsiteY33" fmla="*/ 95250 h 990600"/>
                <a:gd name="connsiteX34" fmla="*/ 968904 w 1057804"/>
                <a:gd name="connsiteY34" fmla="*/ 101600 h 990600"/>
                <a:gd name="connsiteX35" fmla="*/ 981604 w 1057804"/>
                <a:gd name="connsiteY35" fmla="*/ 104775 h 990600"/>
                <a:gd name="connsiteX36" fmla="*/ 991129 w 1057804"/>
                <a:gd name="connsiteY36" fmla="*/ 117475 h 990600"/>
                <a:gd name="connsiteX37" fmla="*/ 1000654 w 1057804"/>
                <a:gd name="connsiteY37" fmla="*/ 136525 h 990600"/>
                <a:gd name="connsiteX38" fmla="*/ 997479 w 1057804"/>
                <a:gd name="connsiteY38" fmla="*/ 146050 h 990600"/>
                <a:gd name="connsiteX39" fmla="*/ 978429 w 1057804"/>
                <a:gd name="connsiteY39" fmla="*/ 158750 h 990600"/>
                <a:gd name="connsiteX40" fmla="*/ 972079 w 1057804"/>
                <a:gd name="connsiteY40" fmla="*/ 168275 h 990600"/>
                <a:gd name="connsiteX41" fmla="*/ 984779 w 1057804"/>
                <a:gd name="connsiteY41" fmla="*/ 234950 h 990600"/>
                <a:gd name="connsiteX42" fmla="*/ 994304 w 1057804"/>
                <a:gd name="connsiteY42" fmla="*/ 241300 h 990600"/>
                <a:gd name="connsiteX43" fmla="*/ 1016529 w 1057804"/>
                <a:gd name="connsiteY43" fmla="*/ 263525 h 990600"/>
                <a:gd name="connsiteX44" fmla="*/ 1035579 w 1057804"/>
                <a:gd name="connsiteY44" fmla="*/ 307975 h 990600"/>
                <a:gd name="connsiteX45" fmla="*/ 1032404 w 1057804"/>
                <a:gd name="connsiteY45" fmla="*/ 377825 h 990600"/>
                <a:gd name="connsiteX46" fmla="*/ 1029229 w 1057804"/>
                <a:gd name="connsiteY46" fmla="*/ 406400 h 990600"/>
                <a:gd name="connsiteX47" fmla="*/ 1032404 w 1057804"/>
                <a:gd name="connsiteY47" fmla="*/ 450850 h 990600"/>
                <a:gd name="connsiteX48" fmla="*/ 1035579 w 1057804"/>
                <a:gd name="connsiteY48" fmla="*/ 476250 h 990600"/>
                <a:gd name="connsiteX49" fmla="*/ 1041929 w 1057804"/>
                <a:gd name="connsiteY49" fmla="*/ 514350 h 990600"/>
                <a:gd name="connsiteX50" fmla="*/ 1038754 w 1057804"/>
                <a:gd name="connsiteY50" fmla="*/ 527050 h 990600"/>
                <a:gd name="connsiteX51" fmla="*/ 1035579 w 1057804"/>
                <a:gd name="connsiteY51" fmla="*/ 536575 h 990600"/>
                <a:gd name="connsiteX52" fmla="*/ 1051454 w 1057804"/>
                <a:gd name="connsiteY52" fmla="*/ 584200 h 990600"/>
                <a:gd name="connsiteX53" fmla="*/ 1057804 w 1057804"/>
                <a:gd name="connsiteY53" fmla="*/ 596900 h 990600"/>
                <a:gd name="connsiteX54" fmla="*/ 1054629 w 1057804"/>
                <a:gd name="connsiteY54" fmla="*/ 612775 h 990600"/>
                <a:gd name="connsiteX55" fmla="*/ 1048279 w 1057804"/>
                <a:gd name="connsiteY55" fmla="*/ 622300 h 990600"/>
                <a:gd name="connsiteX56" fmla="*/ 1045104 w 1057804"/>
                <a:gd name="connsiteY56" fmla="*/ 638175 h 990600"/>
                <a:gd name="connsiteX57" fmla="*/ 1041929 w 1057804"/>
                <a:gd name="connsiteY57" fmla="*/ 682625 h 990600"/>
                <a:gd name="connsiteX58" fmla="*/ 1035579 w 1057804"/>
                <a:gd name="connsiteY58" fmla="*/ 692150 h 990600"/>
                <a:gd name="connsiteX59" fmla="*/ 1026054 w 1057804"/>
                <a:gd name="connsiteY59" fmla="*/ 704850 h 990600"/>
                <a:gd name="connsiteX60" fmla="*/ 1016529 w 1057804"/>
                <a:gd name="connsiteY60" fmla="*/ 727075 h 990600"/>
                <a:gd name="connsiteX61" fmla="*/ 1003829 w 1057804"/>
                <a:gd name="connsiteY61" fmla="*/ 746125 h 990600"/>
                <a:gd name="connsiteX62" fmla="*/ 1000654 w 1057804"/>
                <a:gd name="connsiteY62" fmla="*/ 755650 h 990600"/>
                <a:gd name="connsiteX63" fmla="*/ 987954 w 1057804"/>
                <a:gd name="connsiteY63" fmla="*/ 790575 h 990600"/>
                <a:gd name="connsiteX64" fmla="*/ 981604 w 1057804"/>
                <a:gd name="connsiteY64" fmla="*/ 825500 h 990600"/>
                <a:gd name="connsiteX65" fmla="*/ 978429 w 1057804"/>
                <a:gd name="connsiteY65" fmla="*/ 838200 h 990600"/>
                <a:gd name="connsiteX66" fmla="*/ 975254 w 1057804"/>
                <a:gd name="connsiteY66" fmla="*/ 847725 h 990600"/>
                <a:gd name="connsiteX67" fmla="*/ 956204 w 1057804"/>
                <a:gd name="connsiteY67" fmla="*/ 854075 h 990600"/>
                <a:gd name="connsiteX68" fmla="*/ 940329 w 1057804"/>
                <a:gd name="connsiteY68" fmla="*/ 860425 h 990600"/>
                <a:gd name="connsiteX69" fmla="*/ 899054 w 1057804"/>
                <a:gd name="connsiteY69" fmla="*/ 904875 h 990600"/>
                <a:gd name="connsiteX70" fmla="*/ 889529 w 1057804"/>
                <a:gd name="connsiteY70" fmla="*/ 911225 h 990600"/>
                <a:gd name="connsiteX71" fmla="*/ 857779 w 1057804"/>
                <a:gd name="connsiteY71" fmla="*/ 914400 h 990600"/>
                <a:gd name="connsiteX72" fmla="*/ 841904 w 1057804"/>
                <a:gd name="connsiteY72" fmla="*/ 917575 h 990600"/>
                <a:gd name="connsiteX73" fmla="*/ 784754 w 1057804"/>
                <a:gd name="connsiteY73" fmla="*/ 923925 h 990600"/>
                <a:gd name="connsiteX74" fmla="*/ 746654 w 1057804"/>
                <a:gd name="connsiteY74" fmla="*/ 933450 h 990600"/>
                <a:gd name="connsiteX75" fmla="*/ 714904 w 1057804"/>
                <a:gd name="connsiteY75" fmla="*/ 942975 h 990600"/>
                <a:gd name="connsiteX76" fmla="*/ 692679 w 1057804"/>
                <a:gd name="connsiteY76" fmla="*/ 949325 h 990600"/>
                <a:gd name="connsiteX77" fmla="*/ 686329 w 1057804"/>
                <a:gd name="connsiteY77" fmla="*/ 958850 h 990600"/>
                <a:gd name="connsiteX78" fmla="*/ 670454 w 1057804"/>
                <a:gd name="connsiteY78" fmla="*/ 965200 h 990600"/>
                <a:gd name="connsiteX79" fmla="*/ 619654 w 1057804"/>
                <a:gd name="connsiteY79" fmla="*/ 974725 h 990600"/>
                <a:gd name="connsiteX80" fmla="*/ 606954 w 1057804"/>
                <a:gd name="connsiteY80" fmla="*/ 977900 h 990600"/>
                <a:gd name="connsiteX81" fmla="*/ 587904 w 1057804"/>
                <a:gd name="connsiteY81" fmla="*/ 984250 h 990600"/>
                <a:gd name="connsiteX82" fmla="*/ 575204 w 1057804"/>
                <a:gd name="connsiteY82" fmla="*/ 987425 h 990600"/>
                <a:gd name="connsiteX83" fmla="*/ 473604 w 1057804"/>
                <a:gd name="connsiteY83" fmla="*/ 990600 h 990600"/>
                <a:gd name="connsiteX84" fmla="*/ 448204 w 1057804"/>
                <a:gd name="connsiteY84" fmla="*/ 987425 h 990600"/>
                <a:gd name="connsiteX85" fmla="*/ 438679 w 1057804"/>
                <a:gd name="connsiteY85" fmla="*/ 981075 h 990600"/>
                <a:gd name="connsiteX86" fmla="*/ 425979 w 1057804"/>
                <a:gd name="connsiteY86" fmla="*/ 977900 h 990600"/>
                <a:gd name="connsiteX87" fmla="*/ 416454 w 1057804"/>
                <a:gd name="connsiteY87" fmla="*/ 974725 h 990600"/>
                <a:gd name="connsiteX88" fmla="*/ 391054 w 1057804"/>
                <a:gd name="connsiteY88" fmla="*/ 968375 h 990600"/>
                <a:gd name="connsiteX89" fmla="*/ 381529 w 1057804"/>
                <a:gd name="connsiteY89" fmla="*/ 962025 h 990600"/>
                <a:gd name="connsiteX90" fmla="*/ 368829 w 1057804"/>
                <a:gd name="connsiteY90" fmla="*/ 958850 h 990600"/>
                <a:gd name="connsiteX91" fmla="*/ 359304 w 1057804"/>
                <a:gd name="connsiteY91" fmla="*/ 955675 h 990600"/>
                <a:gd name="connsiteX92" fmla="*/ 302154 w 1057804"/>
                <a:gd name="connsiteY92" fmla="*/ 952500 h 990600"/>
                <a:gd name="connsiteX93" fmla="*/ 276754 w 1057804"/>
                <a:gd name="connsiteY93" fmla="*/ 936625 h 990600"/>
                <a:gd name="connsiteX94" fmla="*/ 257704 w 1057804"/>
                <a:gd name="connsiteY94" fmla="*/ 927100 h 990600"/>
                <a:gd name="connsiteX95" fmla="*/ 248179 w 1057804"/>
                <a:gd name="connsiteY95" fmla="*/ 920750 h 990600"/>
                <a:gd name="connsiteX96" fmla="*/ 232304 w 1057804"/>
                <a:gd name="connsiteY96" fmla="*/ 901700 h 990600"/>
                <a:gd name="connsiteX97" fmla="*/ 216429 w 1057804"/>
                <a:gd name="connsiteY97" fmla="*/ 889000 h 990600"/>
                <a:gd name="connsiteX98" fmla="*/ 184679 w 1057804"/>
                <a:gd name="connsiteY98" fmla="*/ 885825 h 990600"/>
                <a:gd name="connsiteX99" fmla="*/ 156104 w 1057804"/>
                <a:gd name="connsiteY99" fmla="*/ 879475 h 990600"/>
                <a:gd name="connsiteX100" fmla="*/ 149754 w 1057804"/>
                <a:gd name="connsiteY100" fmla="*/ 869950 h 990600"/>
                <a:gd name="connsiteX101" fmla="*/ 146579 w 1057804"/>
                <a:gd name="connsiteY101" fmla="*/ 860425 h 990600"/>
                <a:gd name="connsiteX102" fmla="*/ 137054 w 1057804"/>
                <a:gd name="connsiteY102" fmla="*/ 854075 h 990600"/>
                <a:gd name="connsiteX103" fmla="*/ 133879 w 1057804"/>
                <a:gd name="connsiteY103" fmla="*/ 841375 h 990600"/>
                <a:gd name="connsiteX104" fmla="*/ 130704 w 1057804"/>
                <a:gd name="connsiteY104" fmla="*/ 812800 h 990600"/>
                <a:gd name="connsiteX105" fmla="*/ 118004 w 1057804"/>
                <a:gd name="connsiteY105" fmla="*/ 787400 h 990600"/>
                <a:gd name="connsiteX106" fmla="*/ 105304 w 1057804"/>
                <a:gd name="connsiteY106" fmla="*/ 765175 h 990600"/>
                <a:gd name="connsiteX107" fmla="*/ 92604 w 1057804"/>
                <a:gd name="connsiteY107" fmla="*/ 698500 h 990600"/>
                <a:gd name="connsiteX108" fmla="*/ 83079 w 1057804"/>
                <a:gd name="connsiteY108" fmla="*/ 692150 h 990600"/>
                <a:gd name="connsiteX109" fmla="*/ 64029 w 1057804"/>
                <a:gd name="connsiteY109" fmla="*/ 669925 h 990600"/>
                <a:gd name="connsiteX110" fmla="*/ 51329 w 1057804"/>
                <a:gd name="connsiteY110" fmla="*/ 663575 h 990600"/>
                <a:gd name="connsiteX111" fmla="*/ 32279 w 1057804"/>
                <a:gd name="connsiteY111" fmla="*/ 650875 h 990600"/>
                <a:gd name="connsiteX112" fmla="*/ 29104 w 1057804"/>
                <a:gd name="connsiteY112" fmla="*/ 641350 h 990600"/>
                <a:gd name="connsiteX113" fmla="*/ 25929 w 1057804"/>
                <a:gd name="connsiteY113" fmla="*/ 609600 h 990600"/>
                <a:gd name="connsiteX114" fmla="*/ 22754 w 1057804"/>
                <a:gd name="connsiteY114" fmla="*/ 558800 h 990600"/>
                <a:gd name="connsiteX115" fmla="*/ 16404 w 1057804"/>
                <a:gd name="connsiteY115" fmla="*/ 546100 h 990600"/>
                <a:gd name="connsiteX116" fmla="*/ 22754 w 1057804"/>
                <a:gd name="connsiteY116" fmla="*/ 441325 h 990600"/>
                <a:gd name="connsiteX117" fmla="*/ 25929 w 1057804"/>
                <a:gd name="connsiteY117" fmla="*/ 428625 h 990600"/>
                <a:gd name="connsiteX118" fmla="*/ 35454 w 1057804"/>
                <a:gd name="connsiteY118" fmla="*/ 406400 h 990600"/>
                <a:gd name="connsiteX119" fmla="*/ 38629 w 1057804"/>
                <a:gd name="connsiteY119" fmla="*/ 371475 h 990600"/>
                <a:gd name="connsiteX120" fmla="*/ 41804 w 1057804"/>
                <a:gd name="connsiteY120" fmla="*/ 361950 h 990600"/>
                <a:gd name="connsiteX121" fmla="*/ 51329 w 1057804"/>
                <a:gd name="connsiteY121" fmla="*/ 336550 h 990600"/>
                <a:gd name="connsiteX122" fmla="*/ 57679 w 1057804"/>
                <a:gd name="connsiteY122" fmla="*/ 320675 h 990600"/>
                <a:gd name="connsiteX123" fmla="*/ 70379 w 1057804"/>
                <a:gd name="connsiteY123" fmla="*/ 307975 h 990600"/>
                <a:gd name="connsiteX124" fmla="*/ 76729 w 1057804"/>
                <a:gd name="connsiteY124" fmla="*/ 292100 h 990600"/>
                <a:gd name="connsiteX125" fmla="*/ 70379 w 1057804"/>
                <a:gd name="connsiteY125" fmla="*/ 273050 h 990600"/>
                <a:gd name="connsiteX126" fmla="*/ 67204 w 1057804"/>
                <a:gd name="connsiteY126" fmla="*/ 263525 h 990600"/>
                <a:gd name="connsiteX127" fmla="*/ 19579 w 1057804"/>
                <a:gd name="connsiteY127" fmla="*/ 257175 h 990600"/>
                <a:gd name="connsiteX128" fmla="*/ 16404 w 1057804"/>
                <a:gd name="connsiteY128" fmla="*/ 247650 h 990600"/>
                <a:gd name="connsiteX129" fmla="*/ 6879 w 1057804"/>
                <a:gd name="connsiteY129" fmla="*/ 225425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057804" h="990600">
                  <a:moveTo>
                    <a:pt x="6879" y="225425"/>
                  </a:moveTo>
                  <a:cubicBezTo>
                    <a:pt x="13758" y="221192"/>
                    <a:pt x="41117" y="225931"/>
                    <a:pt x="57679" y="222250"/>
                  </a:cubicBezTo>
                  <a:cubicBezTo>
                    <a:pt x="61404" y="221422"/>
                    <a:pt x="61157" y="215238"/>
                    <a:pt x="64029" y="212725"/>
                  </a:cubicBezTo>
                  <a:cubicBezTo>
                    <a:pt x="69772" y="207699"/>
                    <a:pt x="76974" y="204604"/>
                    <a:pt x="83079" y="200025"/>
                  </a:cubicBezTo>
                  <a:cubicBezTo>
                    <a:pt x="94010" y="191827"/>
                    <a:pt x="107232" y="182846"/>
                    <a:pt x="114829" y="171450"/>
                  </a:cubicBezTo>
                  <a:lnTo>
                    <a:pt x="133879" y="142875"/>
                  </a:lnTo>
                  <a:cubicBezTo>
                    <a:pt x="135996" y="139700"/>
                    <a:pt x="137176" y="135640"/>
                    <a:pt x="140229" y="133350"/>
                  </a:cubicBezTo>
                  <a:cubicBezTo>
                    <a:pt x="143105" y="131193"/>
                    <a:pt x="157811" y="119796"/>
                    <a:pt x="162454" y="117475"/>
                  </a:cubicBezTo>
                  <a:cubicBezTo>
                    <a:pt x="167552" y="114926"/>
                    <a:pt x="173347" y="113893"/>
                    <a:pt x="178329" y="111125"/>
                  </a:cubicBezTo>
                  <a:cubicBezTo>
                    <a:pt x="182955" y="108555"/>
                    <a:pt x="186296" y="103967"/>
                    <a:pt x="191029" y="101600"/>
                  </a:cubicBezTo>
                  <a:cubicBezTo>
                    <a:pt x="234846" y="79692"/>
                    <a:pt x="202194" y="99083"/>
                    <a:pt x="225954" y="88900"/>
                  </a:cubicBezTo>
                  <a:cubicBezTo>
                    <a:pt x="230304" y="87036"/>
                    <a:pt x="234222" y="84212"/>
                    <a:pt x="238654" y="82550"/>
                  </a:cubicBezTo>
                  <a:cubicBezTo>
                    <a:pt x="243713" y="80653"/>
                    <a:pt x="255565" y="79152"/>
                    <a:pt x="260879" y="76200"/>
                  </a:cubicBezTo>
                  <a:cubicBezTo>
                    <a:pt x="278229" y="66561"/>
                    <a:pt x="277654" y="61688"/>
                    <a:pt x="295804" y="57150"/>
                  </a:cubicBezTo>
                  <a:cubicBezTo>
                    <a:pt x="303064" y="55335"/>
                    <a:pt x="310621" y="55033"/>
                    <a:pt x="318029" y="53975"/>
                  </a:cubicBezTo>
                  <a:cubicBezTo>
                    <a:pt x="324379" y="51858"/>
                    <a:pt x="331339" y="51069"/>
                    <a:pt x="337079" y="47625"/>
                  </a:cubicBezTo>
                  <a:cubicBezTo>
                    <a:pt x="348571" y="40730"/>
                    <a:pt x="361775" y="31554"/>
                    <a:pt x="375179" y="28575"/>
                  </a:cubicBezTo>
                  <a:cubicBezTo>
                    <a:pt x="395352" y="24092"/>
                    <a:pt x="414579" y="23835"/>
                    <a:pt x="435504" y="22225"/>
                  </a:cubicBezTo>
                  <a:cubicBezTo>
                    <a:pt x="457023" y="15052"/>
                    <a:pt x="430771" y="23172"/>
                    <a:pt x="467254" y="15875"/>
                  </a:cubicBezTo>
                  <a:cubicBezTo>
                    <a:pt x="511697" y="6986"/>
                    <a:pt x="473427" y="11611"/>
                    <a:pt x="521229" y="3175"/>
                  </a:cubicBezTo>
                  <a:cubicBezTo>
                    <a:pt x="529632" y="1692"/>
                    <a:pt x="538162" y="1058"/>
                    <a:pt x="546629" y="0"/>
                  </a:cubicBezTo>
                  <a:cubicBezTo>
                    <a:pt x="584729" y="1058"/>
                    <a:pt x="622921" y="324"/>
                    <a:pt x="660929" y="3175"/>
                  </a:cubicBezTo>
                  <a:cubicBezTo>
                    <a:pt x="665649" y="3529"/>
                    <a:pt x="669279" y="7661"/>
                    <a:pt x="673629" y="9525"/>
                  </a:cubicBezTo>
                  <a:cubicBezTo>
                    <a:pt x="676705" y="10843"/>
                    <a:pt x="680020" y="11525"/>
                    <a:pt x="683154" y="12700"/>
                  </a:cubicBezTo>
                  <a:cubicBezTo>
                    <a:pt x="688490" y="14701"/>
                    <a:pt x="693531" y="17550"/>
                    <a:pt x="699029" y="19050"/>
                  </a:cubicBezTo>
                  <a:cubicBezTo>
                    <a:pt x="705240" y="20744"/>
                    <a:pt x="711795" y="20828"/>
                    <a:pt x="718079" y="22225"/>
                  </a:cubicBezTo>
                  <a:cubicBezTo>
                    <a:pt x="757978" y="31091"/>
                    <a:pt x="672248" y="17492"/>
                    <a:pt x="749829" y="28575"/>
                  </a:cubicBezTo>
                  <a:cubicBezTo>
                    <a:pt x="779462" y="27517"/>
                    <a:pt x="809077" y="25400"/>
                    <a:pt x="838729" y="25400"/>
                  </a:cubicBezTo>
                  <a:cubicBezTo>
                    <a:pt x="847262" y="25400"/>
                    <a:pt x="856759" y="24276"/>
                    <a:pt x="864129" y="28575"/>
                  </a:cubicBezTo>
                  <a:cubicBezTo>
                    <a:pt x="870721" y="32420"/>
                    <a:pt x="871433" y="42229"/>
                    <a:pt x="876829" y="47625"/>
                  </a:cubicBezTo>
                  <a:cubicBezTo>
                    <a:pt x="889052" y="59848"/>
                    <a:pt x="883863" y="53414"/>
                    <a:pt x="892704" y="66675"/>
                  </a:cubicBezTo>
                  <a:cubicBezTo>
                    <a:pt x="893762" y="73025"/>
                    <a:pt x="893000" y="79967"/>
                    <a:pt x="895879" y="85725"/>
                  </a:cubicBezTo>
                  <a:cubicBezTo>
                    <a:pt x="897586" y="89138"/>
                    <a:pt x="901991" y="90368"/>
                    <a:pt x="905404" y="92075"/>
                  </a:cubicBezTo>
                  <a:cubicBezTo>
                    <a:pt x="908397" y="93572"/>
                    <a:pt x="911711" y="94331"/>
                    <a:pt x="914929" y="95250"/>
                  </a:cubicBezTo>
                  <a:cubicBezTo>
                    <a:pt x="936554" y="101428"/>
                    <a:pt x="937389" y="99176"/>
                    <a:pt x="968904" y="101600"/>
                  </a:cubicBezTo>
                  <a:cubicBezTo>
                    <a:pt x="973137" y="102658"/>
                    <a:pt x="978053" y="102239"/>
                    <a:pt x="981604" y="104775"/>
                  </a:cubicBezTo>
                  <a:cubicBezTo>
                    <a:pt x="985910" y="107851"/>
                    <a:pt x="988053" y="113169"/>
                    <a:pt x="991129" y="117475"/>
                  </a:cubicBezTo>
                  <a:cubicBezTo>
                    <a:pt x="998823" y="128246"/>
                    <a:pt x="996722" y="124729"/>
                    <a:pt x="1000654" y="136525"/>
                  </a:cubicBezTo>
                  <a:cubicBezTo>
                    <a:pt x="999596" y="139700"/>
                    <a:pt x="999846" y="143683"/>
                    <a:pt x="997479" y="146050"/>
                  </a:cubicBezTo>
                  <a:cubicBezTo>
                    <a:pt x="992083" y="151446"/>
                    <a:pt x="978429" y="158750"/>
                    <a:pt x="978429" y="158750"/>
                  </a:cubicBezTo>
                  <a:cubicBezTo>
                    <a:pt x="976312" y="161925"/>
                    <a:pt x="972317" y="164467"/>
                    <a:pt x="972079" y="168275"/>
                  </a:cubicBezTo>
                  <a:cubicBezTo>
                    <a:pt x="970839" y="188122"/>
                    <a:pt x="973757" y="216580"/>
                    <a:pt x="984779" y="234950"/>
                  </a:cubicBezTo>
                  <a:cubicBezTo>
                    <a:pt x="986742" y="238222"/>
                    <a:pt x="991468" y="238747"/>
                    <a:pt x="994304" y="241300"/>
                  </a:cubicBezTo>
                  <a:cubicBezTo>
                    <a:pt x="1002091" y="248309"/>
                    <a:pt x="1010487" y="254966"/>
                    <a:pt x="1016529" y="263525"/>
                  </a:cubicBezTo>
                  <a:cubicBezTo>
                    <a:pt x="1030330" y="283077"/>
                    <a:pt x="1031019" y="289734"/>
                    <a:pt x="1035579" y="307975"/>
                  </a:cubicBezTo>
                  <a:cubicBezTo>
                    <a:pt x="1034521" y="331258"/>
                    <a:pt x="1033905" y="354566"/>
                    <a:pt x="1032404" y="377825"/>
                  </a:cubicBezTo>
                  <a:cubicBezTo>
                    <a:pt x="1031787" y="387389"/>
                    <a:pt x="1029229" y="396816"/>
                    <a:pt x="1029229" y="406400"/>
                  </a:cubicBezTo>
                  <a:cubicBezTo>
                    <a:pt x="1029229" y="421254"/>
                    <a:pt x="1031059" y="436057"/>
                    <a:pt x="1032404" y="450850"/>
                  </a:cubicBezTo>
                  <a:cubicBezTo>
                    <a:pt x="1033177" y="459348"/>
                    <a:pt x="1034313" y="467812"/>
                    <a:pt x="1035579" y="476250"/>
                  </a:cubicBezTo>
                  <a:cubicBezTo>
                    <a:pt x="1037489" y="488983"/>
                    <a:pt x="1041929" y="514350"/>
                    <a:pt x="1041929" y="514350"/>
                  </a:cubicBezTo>
                  <a:cubicBezTo>
                    <a:pt x="1040871" y="518583"/>
                    <a:pt x="1039953" y="522854"/>
                    <a:pt x="1038754" y="527050"/>
                  </a:cubicBezTo>
                  <a:cubicBezTo>
                    <a:pt x="1037835" y="530268"/>
                    <a:pt x="1035579" y="533228"/>
                    <a:pt x="1035579" y="536575"/>
                  </a:cubicBezTo>
                  <a:cubicBezTo>
                    <a:pt x="1035579" y="554526"/>
                    <a:pt x="1044055" y="568168"/>
                    <a:pt x="1051454" y="584200"/>
                  </a:cubicBezTo>
                  <a:cubicBezTo>
                    <a:pt x="1053437" y="588497"/>
                    <a:pt x="1055687" y="592667"/>
                    <a:pt x="1057804" y="596900"/>
                  </a:cubicBezTo>
                  <a:cubicBezTo>
                    <a:pt x="1056746" y="602192"/>
                    <a:pt x="1056524" y="607722"/>
                    <a:pt x="1054629" y="612775"/>
                  </a:cubicBezTo>
                  <a:cubicBezTo>
                    <a:pt x="1053289" y="616348"/>
                    <a:pt x="1049619" y="618727"/>
                    <a:pt x="1048279" y="622300"/>
                  </a:cubicBezTo>
                  <a:cubicBezTo>
                    <a:pt x="1046384" y="627353"/>
                    <a:pt x="1046162" y="632883"/>
                    <a:pt x="1045104" y="638175"/>
                  </a:cubicBezTo>
                  <a:cubicBezTo>
                    <a:pt x="1044046" y="652992"/>
                    <a:pt x="1044510" y="667997"/>
                    <a:pt x="1041929" y="682625"/>
                  </a:cubicBezTo>
                  <a:cubicBezTo>
                    <a:pt x="1041266" y="686383"/>
                    <a:pt x="1037797" y="689045"/>
                    <a:pt x="1035579" y="692150"/>
                  </a:cubicBezTo>
                  <a:cubicBezTo>
                    <a:pt x="1032503" y="696456"/>
                    <a:pt x="1028859" y="700363"/>
                    <a:pt x="1026054" y="704850"/>
                  </a:cubicBezTo>
                  <a:cubicBezTo>
                    <a:pt x="994260" y="755720"/>
                    <a:pt x="1038134" y="688186"/>
                    <a:pt x="1016529" y="727075"/>
                  </a:cubicBezTo>
                  <a:cubicBezTo>
                    <a:pt x="1012823" y="733746"/>
                    <a:pt x="1006242" y="738885"/>
                    <a:pt x="1003829" y="746125"/>
                  </a:cubicBezTo>
                  <a:cubicBezTo>
                    <a:pt x="1002771" y="749300"/>
                    <a:pt x="1001829" y="752516"/>
                    <a:pt x="1000654" y="755650"/>
                  </a:cubicBezTo>
                  <a:cubicBezTo>
                    <a:pt x="994973" y="770799"/>
                    <a:pt x="992401" y="774269"/>
                    <a:pt x="987954" y="790575"/>
                  </a:cubicBezTo>
                  <a:cubicBezTo>
                    <a:pt x="985400" y="799939"/>
                    <a:pt x="983419" y="816424"/>
                    <a:pt x="981604" y="825500"/>
                  </a:cubicBezTo>
                  <a:cubicBezTo>
                    <a:pt x="980748" y="829779"/>
                    <a:pt x="979628" y="834004"/>
                    <a:pt x="978429" y="838200"/>
                  </a:cubicBezTo>
                  <a:cubicBezTo>
                    <a:pt x="977510" y="841418"/>
                    <a:pt x="977977" y="845780"/>
                    <a:pt x="975254" y="847725"/>
                  </a:cubicBezTo>
                  <a:cubicBezTo>
                    <a:pt x="969807" y="851616"/>
                    <a:pt x="962419" y="851589"/>
                    <a:pt x="956204" y="854075"/>
                  </a:cubicBezTo>
                  <a:lnTo>
                    <a:pt x="940329" y="860425"/>
                  </a:lnTo>
                  <a:cubicBezTo>
                    <a:pt x="928806" y="874829"/>
                    <a:pt x="913354" y="895342"/>
                    <a:pt x="899054" y="904875"/>
                  </a:cubicBezTo>
                  <a:cubicBezTo>
                    <a:pt x="895879" y="906992"/>
                    <a:pt x="893247" y="910367"/>
                    <a:pt x="889529" y="911225"/>
                  </a:cubicBezTo>
                  <a:cubicBezTo>
                    <a:pt x="879165" y="913617"/>
                    <a:pt x="868322" y="912994"/>
                    <a:pt x="857779" y="914400"/>
                  </a:cubicBezTo>
                  <a:cubicBezTo>
                    <a:pt x="852430" y="915113"/>
                    <a:pt x="847238" y="916754"/>
                    <a:pt x="841904" y="917575"/>
                  </a:cubicBezTo>
                  <a:cubicBezTo>
                    <a:pt x="825211" y="920143"/>
                    <a:pt x="800985" y="922302"/>
                    <a:pt x="784754" y="923925"/>
                  </a:cubicBezTo>
                  <a:cubicBezTo>
                    <a:pt x="772054" y="927100"/>
                    <a:pt x="759073" y="929310"/>
                    <a:pt x="746654" y="933450"/>
                  </a:cubicBezTo>
                  <a:cubicBezTo>
                    <a:pt x="701383" y="948540"/>
                    <a:pt x="748493" y="933378"/>
                    <a:pt x="714904" y="942975"/>
                  </a:cubicBezTo>
                  <a:cubicBezTo>
                    <a:pt x="683020" y="952085"/>
                    <a:pt x="732381" y="939399"/>
                    <a:pt x="692679" y="949325"/>
                  </a:cubicBezTo>
                  <a:cubicBezTo>
                    <a:pt x="690562" y="952500"/>
                    <a:pt x="689434" y="956632"/>
                    <a:pt x="686329" y="958850"/>
                  </a:cubicBezTo>
                  <a:cubicBezTo>
                    <a:pt x="681691" y="962163"/>
                    <a:pt x="675810" y="963252"/>
                    <a:pt x="670454" y="965200"/>
                  </a:cubicBezTo>
                  <a:cubicBezTo>
                    <a:pt x="644663" y="974578"/>
                    <a:pt x="652742" y="971416"/>
                    <a:pt x="619654" y="974725"/>
                  </a:cubicBezTo>
                  <a:cubicBezTo>
                    <a:pt x="615421" y="975783"/>
                    <a:pt x="611134" y="976646"/>
                    <a:pt x="606954" y="977900"/>
                  </a:cubicBezTo>
                  <a:cubicBezTo>
                    <a:pt x="600543" y="979823"/>
                    <a:pt x="594398" y="982627"/>
                    <a:pt x="587904" y="984250"/>
                  </a:cubicBezTo>
                  <a:cubicBezTo>
                    <a:pt x="583671" y="985308"/>
                    <a:pt x="579561" y="987183"/>
                    <a:pt x="575204" y="987425"/>
                  </a:cubicBezTo>
                  <a:cubicBezTo>
                    <a:pt x="541373" y="989305"/>
                    <a:pt x="507471" y="989542"/>
                    <a:pt x="473604" y="990600"/>
                  </a:cubicBezTo>
                  <a:cubicBezTo>
                    <a:pt x="465137" y="989542"/>
                    <a:pt x="456436" y="989670"/>
                    <a:pt x="448204" y="987425"/>
                  </a:cubicBezTo>
                  <a:cubicBezTo>
                    <a:pt x="444523" y="986421"/>
                    <a:pt x="442186" y="982578"/>
                    <a:pt x="438679" y="981075"/>
                  </a:cubicBezTo>
                  <a:cubicBezTo>
                    <a:pt x="434668" y="979356"/>
                    <a:pt x="430175" y="979099"/>
                    <a:pt x="425979" y="977900"/>
                  </a:cubicBezTo>
                  <a:cubicBezTo>
                    <a:pt x="422761" y="976981"/>
                    <a:pt x="419701" y="975537"/>
                    <a:pt x="416454" y="974725"/>
                  </a:cubicBezTo>
                  <a:cubicBezTo>
                    <a:pt x="409208" y="972914"/>
                    <a:pt x="398312" y="972004"/>
                    <a:pt x="391054" y="968375"/>
                  </a:cubicBezTo>
                  <a:cubicBezTo>
                    <a:pt x="387641" y="966668"/>
                    <a:pt x="385036" y="963528"/>
                    <a:pt x="381529" y="962025"/>
                  </a:cubicBezTo>
                  <a:cubicBezTo>
                    <a:pt x="377518" y="960306"/>
                    <a:pt x="373025" y="960049"/>
                    <a:pt x="368829" y="958850"/>
                  </a:cubicBezTo>
                  <a:cubicBezTo>
                    <a:pt x="365611" y="957931"/>
                    <a:pt x="362636" y="955992"/>
                    <a:pt x="359304" y="955675"/>
                  </a:cubicBezTo>
                  <a:cubicBezTo>
                    <a:pt x="340311" y="953866"/>
                    <a:pt x="321204" y="953558"/>
                    <a:pt x="302154" y="952500"/>
                  </a:cubicBezTo>
                  <a:cubicBezTo>
                    <a:pt x="266245" y="940530"/>
                    <a:pt x="294364" y="954235"/>
                    <a:pt x="276754" y="936625"/>
                  </a:cubicBezTo>
                  <a:cubicBezTo>
                    <a:pt x="267655" y="927526"/>
                    <a:pt x="268033" y="932265"/>
                    <a:pt x="257704" y="927100"/>
                  </a:cubicBezTo>
                  <a:cubicBezTo>
                    <a:pt x="254291" y="925393"/>
                    <a:pt x="251354" y="922867"/>
                    <a:pt x="248179" y="920750"/>
                  </a:cubicBezTo>
                  <a:cubicBezTo>
                    <a:pt x="241416" y="910605"/>
                    <a:pt x="242083" y="910256"/>
                    <a:pt x="232304" y="901700"/>
                  </a:cubicBezTo>
                  <a:cubicBezTo>
                    <a:pt x="227204" y="897238"/>
                    <a:pt x="222858" y="891143"/>
                    <a:pt x="216429" y="889000"/>
                  </a:cubicBezTo>
                  <a:cubicBezTo>
                    <a:pt x="206339" y="885637"/>
                    <a:pt x="195233" y="887144"/>
                    <a:pt x="184679" y="885825"/>
                  </a:cubicBezTo>
                  <a:cubicBezTo>
                    <a:pt x="166798" y="883590"/>
                    <a:pt x="169412" y="883911"/>
                    <a:pt x="156104" y="879475"/>
                  </a:cubicBezTo>
                  <a:cubicBezTo>
                    <a:pt x="153987" y="876300"/>
                    <a:pt x="151461" y="873363"/>
                    <a:pt x="149754" y="869950"/>
                  </a:cubicBezTo>
                  <a:cubicBezTo>
                    <a:pt x="148257" y="866957"/>
                    <a:pt x="148670" y="863038"/>
                    <a:pt x="146579" y="860425"/>
                  </a:cubicBezTo>
                  <a:cubicBezTo>
                    <a:pt x="144195" y="857445"/>
                    <a:pt x="140229" y="856192"/>
                    <a:pt x="137054" y="854075"/>
                  </a:cubicBezTo>
                  <a:cubicBezTo>
                    <a:pt x="135996" y="849842"/>
                    <a:pt x="134543" y="845688"/>
                    <a:pt x="133879" y="841375"/>
                  </a:cubicBezTo>
                  <a:cubicBezTo>
                    <a:pt x="132422" y="831903"/>
                    <a:pt x="133408" y="821994"/>
                    <a:pt x="130704" y="812800"/>
                  </a:cubicBezTo>
                  <a:cubicBezTo>
                    <a:pt x="128033" y="803719"/>
                    <a:pt x="122237" y="795867"/>
                    <a:pt x="118004" y="787400"/>
                  </a:cubicBezTo>
                  <a:cubicBezTo>
                    <a:pt x="109947" y="771287"/>
                    <a:pt x="114279" y="778638"/>
                    <a:pt x="105304" y="765175"/>
                  </a:cubicBezTo>
                  <a:cubicBezTo>
                    <a:pt x="101071" y="742950"/>
                    <a:pt x="99191" y="720144"/>
                    <a:pt x="92604" y="698500"/>
                  </a:cubicBezTo>
                  <a:cubicBezTo>
                    <a:pt x="91493" y="694849"/>
                    <a:pt x="85777" y="694848"/>
                    <a:pt x="83079" y="692150"/>
                  </a:cubicBezTo>
                  <a:cubicBezTo>
                    <a:pt x="72239" y="681310"/>
                    <a:pt x="76125" y="678565"/>
                    <a:pt x="64029" y="669925"/>
                  </a:cubicBezTo>
                  <a:cubicBezTo>
                    <a:pt x="60178" y="667174"/>
                    <a:pt x="55180" y="666326"/>
                    <a:pt x="51329" y="663575"/>
                  </a:cubicBezTo>
                  <a:cubicBezTo>
                    <a:pt x="30519" y="648711"/>
                    <a:pt x="52711" y="657686"/>
                    <a:pt x="32279" y="650875"/>
                  </a:cubicBezTo>
                  <a:cubicBezTo>
                    <a:pt x="31221" y="647700"/>
                    <a:pt x="29613" y="644658"/>
                    <a:pt x="29104" y="641350"/>
                  </a:cubicBezTo>
                  <a:cubicBezTo>
                    <a:pt x="27487" y="630838"/>
                    <a:pt x="26745" y="620205"/>
                    <a:pt x="25929" y="609600"/>
                  </a:cubicBezTo>
                  <a:cubicBezTo>
                    <a:pt x="24628" y="592684"/>
                    <a:pt x="25271" y="575579"/>
                    <a:pt x="22754" y="558800"/>
                  </a:cubicBezTo>
                  <a:cubicBezTo>
                    <a:pt x="22052" y="554119"/>
                    <a:pt x="18521" y="550333"/>
                    <a:pt x="16404" y="546100"/>
                  </a:cubicBezTo>
                  <a:cubicBezTo>
                    <a:pt x="18721" y="481236"/>
                    <a:pt x="13955" y="480920"/>
                    <a:pt x="22754" y="441325"/>
                  </a:cubicBezTo>
                  <a:cubicBezTo>
                    <a:pt x="23701" y="437065"/>
                    <a:pt x="24397" y="432711"/>
                    <a:pt x="25929" y="428625"/>
                  </a:cubicBezTo>
                  <a:cubicBezTo>
                    <a:pt x="49469" y="365851"/>
                    <a:pt x="19685" y="453706"/>
                    <a:pt x="35454" y="406400"/>
                  </a:cubicBezTo>
                  <a:cubicBezTo>
                    <a:pt x="36512" y="394758"/>
                    <a:pt x="36976" y="383047"/>
                    <a:pt x="38629" y="371475"/>
                  </a:cubicBezTo>
                  <a:cubicBezTo>
                    <a:pt x="39102" y="368162"/>
                    <a:pt x="40885" y="365168"/>
                    <a:pt x="41804" y="361950"/>
                  </a:cubicBezTo>
                  <a:cubicBezTo>
                    <a:pt x="49387" y="335410"/>
                    <a:pt x="39492" y="363184"/>
                    <a:pt x="51329" y="336550"/>
                  </a:cubicBezTo>
                  <a:cubicBezTo>
                    <a:pt x="53644" y="331342"/>
                    <a:pt x="54518" y="325417"/>
                    <a:pt x="57679" y="320675"/>
                  </a:cubicBezTo>
                  <a:cubicBezTo>
                    <a:pt x="61000" y="315694"/>
                    <a:pt x="66146" y="312208"/>
                    <a:pt x="70379" y="307975"/>
                  </a:cubicBezTo>
                  <a:cubicBezTo>
                    <a:pt x="72496" y="302683"/>
                    <a:pt x="76729" y="297799"/>
                    <a:pt x="76729" y="292100"/>
                  </a:cubicBezTo>
                  <a:cubicBezTo>
                    <a:pt x="76729" y="285407"/>
                    <a:pt x="72496" y="279400"/>
                    <a:pt x="70379" y="273050"/>
                  </a:cubicBezTo>
                  <a:cubicBezTo>
                    <a:pt x="69321" y="269875"/>
                    <a:pt x="70451" y="264337"/>
                    <a:pt x="67204" y="263525"/>
                  </a:cubicBezTo>
                  <a:cubicBezTo>
                    <a:pt x="43163" y="257515"/>
                    <a:pt x="58850" y="260745"/>
                    <a:pt x="19579" y="257175"/>
                  </a:cubicBezTo>
                  <a:cubicBezTo>
                    <a:pt x="18521" y="254000"/>
                    <a:pt x="17901" y="250643"/>
                    <a:pt x="16404" y="247650"/>
                  </a:cubicBezTo>
                  <a:cubicBezTo>
                    <a:pt x="8880" y="232602"/>
                    <a:pt x="0" y="229658"/>
                    <a:pt x="6879" y="22542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" name="Group 46"/>
          <p:cNvGrpSpPr>
            <a:grpSpLocks/>
          </p:cNvGrpSpPr>
          <p:nvPr/>
        </p:nvGrpSpPr>
        <p:grpSpPr bwMode="auto">
          <a:xfrm>
            <a:off x="2789238" y="4398963"/>
            <a:ext cx="2028825" cy="2006600"/>
            <a:chOff x="2789942" y="4398191"/>
            <a:chExt cx="2028804" cy="200737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/>
            <a:srcRect l="29720" t="23334" r="35318" b="43333"/>
            <a:stretch>
              <a:fillRect/>
            </a:stretch>
          </p:blipFill>
          <p:spPr bwMode="auto">
            <a:xfrm>
              <a:off x="2811262" y="4398191"/>
              <a:ext cx="2007484" cy="20073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24" name="Freeform 23"/>
            <p:cNvSpPr/>
            <p:nvPr/>
          </p:nvSpPr>
          <p:spPr bwMode="auto">
            <a:xfrm>
              <a:off x="3159825" y="4811100"/>
              <a:ext cx="1392224" cy="1305427"/>
            </a:xfrm>
            <a:custGeom>
              <a:avLst/>
              <a:gdLst>
                <a:gd name="connsiteX0" fmla="*/ 6879 w 1057804"/>
                <a:gd name="connsiteY0" fmla="*/ 225425 h 990600"/>
                <a:gd name="connsiteX1" fmla="*/ 57679 w 1057804"/>
                <a:gd name="connsiteY1" fmla="*/ 222250 h 990600"/>
                <a:gd name="connsiteX2" fmla="*/ 64029 w 1057804"/>
                <a:gd name="connsiteY2" fmla="*/ 212725 h 990600"/>
                <a:gd name="connsiteX3" fmla="*/ 83079 w 1057804"/>
                <a:gd name="connsiteY3" fmla="*/ 200025 h 990600"/>
                <a:gd name="connsiteX4" fmla="*/ 114829 w 1057804"/>
                <a:gd name="connsiteY4" fmla="*/ 171450 h 990600"/>
                <a:gd name="connsiteX5" fmla="*/ 133879 w 1057804"/>
                <a:gd name="connsiteY5" fmla="*/ 142875 h 990600"/>
                <a:gd name="connsiteX6" fmla="*/ 140229 w 1057804"/>
                <a:gd name="connsiteY6" fmla="*/ 133350 h 990600"/>
                <a:gd name="connsiteX7" fmla="*/ 162454 w 1057804"/>
                <a:gd name="connsiteY7" fmla="*/ 117475 h 990600"/>
                <a:gd name="connsiteX8" fmla="*/ 178329 w 1057804"/>
                <a:gd name="connsiteY8" fmla="*/ 111125 h 990600"/>
                <a:gd name="connsiteX9" fmla="*/ 191029 w 1057804"/>
                <a:gd name="connsiteY9" fmla="*/ 101600 h 990600"/>
                <a:gd name="connsiteX10" fmla="*/ 225954 w 1057804"/>
                <a:gd name="connsiteY10" fmla="*/ 88900 h 990600"/>
                <a:gd name="connsiteX11" fmla="*/ 238654 w 1057804"/>
                <a:gd name="connsiteY11" fmla="*/ 82550 h 990600"/>
                <a:gd name="connsiteX12" fmla="*/ 260879 w 1057804"/>
                <a:gd name="connsiteY12" fmla="*/ 76200 h 990600"/>
                <a:gd name="connsiteX13" fmla="*/ 295804 w 1057804"/>
                <a:gd name="connsiteY13" fmla="*/ 57150 h 990600"/>
                <a:gd name="connsiteX14" fmla="*/ 318029 w 1057804"/>
                <a:gd name="connsiteY14" fmla="*/ 53975 h 990600"/>
                <a:gd name="connsiteX15" fmla="*/ 337079 w 1057804"/>
                <a:gd name="connsiteY15" fmla="*/ 47625 h 990600"/>
                <a:gd name="connsiteX16" fmla="*/ 375179 w 1057804"/>
                <a:gd name="connsiteY16" fmla="*/ 28575 h 990600"/>
                <a:gd name="connsiteX17" fmla="*/ 435504 w 1057804"/>
                <a:gd name="connsiteY17" fmla="*/ 22225 h 990600"/>
                <a:gd name="connsiteX18" fmla="*/ 467254 w 1057804"/>
                <a:gd name="connsiteY18" fmla="*/ 15875 h 990600"/>
                <a:gd name="connsiteX19" fmla="*/ 521229 w 1057804"/>
                <a:gd name="connsiteY19" fmla="*/ 3175 h 990600"/>
                <a:gd name="connsiteX20" fmla="*/ 546629 w 1057804"/>
                <a:gd name="connsiteY20" fmla="*/ 0 h 990600"/>
                <a:gd name="connsiteX21" fmla="*/ 660929 w 1057804"/>
                <a:gd name="connsiteY21" fmla="*/ 3175 h 990600"/>
                <a:gd name="connsiteX22" fmla="*/ 673629 w 1057804"/>
                <a:gd name="connsiteY22" fmla="*/ 9525 h 990600"/>
                <a:gd name="connsiteX23" fmla="*/ 683154 w 1057804"/>
                <a:gd name="connsiteY23" fmla="*/ 12700 h 990600"/>
                <a:gd name="connsiteX24" fmla="*/ 699029 w 1057804"/>
                <a:gd name="connsiteY24" fmla="*/ 19050 h 990600"/>
                <a:gd name="connsiteX25" fmla="*/ 718079 w 1057804"/>
                <a:gd name="connsiteY25" fmla="*/ 22225 h 990600"/>
                <a:gd name="connsiteX26" fmla="*/ 749829 w 1057804"/>
                <a:gd name="connsiteY26" fmla="*/ 28575 h 990600"/>
                <a:gd name="connsiteX27" fmla="*/ 838729 w 1057804"/>
                <a:gd name="connsiteY27" fmla="*/ 25400 h 990600"/>
                <a:gd name="connsiteX28" fmla="*/ 864129 w 1057804"/>
                <a:gd name="connsiteY28" fmla="*/ 28575 h 990600"/>
                <a:gd name="connsiteX29" fmla="*/ 876829 w 1057804"/>
                <a:gd name="connsiteY29" fmla="*/ 47625 h 990600"/>
                <a:gd name="connsiteX30" fmla="*/ 892704 w 1057804"/>
                <a:gd name="connsiteY30" fmla="*/ 66675 h 990600"/>
                <a:gd name="connsiteX31" fmla="*/ 895879 w 1057804"/>
                <a:gd name="connsiteY31" fmla="*/ 85725 h 990600"/>
                <a:gd name="connsiteX32" fmla="*/ 905404 w 1057804"/>
                <a:gd name="connsiteY32" fmla="*/ 92075 h 990600"/>
                <a:gd name="connsiteX33" fmla="*/ 914929 w 1057804"/>
                <a:gd name="connsiteY33" fmla="*/ 95250 h 990600"/>
                <a:gd name="connsiteX34" fmla="*/ 968904 w 1057804"/>
                <a:gd name="connsiteY34" fmla="*/ 101600 h 990600"/>
                <a:gd name="connsiteX35" fmla="*/ 981604 w 1057804"/>
                <a:gd name="connsiteY35" fmla="*/ 104775 h 990600"/>
                <a:gd name="connsiteX36" fmla="*/ 991129 w 1057804"/>
                <a:gd name="connsiteY36" fmla="*/ 117475 h 990600"/>
                <a:gd name="connsiteX37" fmla="*/ 1000654 w 1057804"/>
                <a:gd name="connsiteY37" fmla="*/ 136525 h 990600"/>
                <a:gd name="connsiteX38" fmla="*/ 997479 w 1057804"/>
                <a:gd name="connsiteY38" fmla="*/ 146050 h 990600"/>
                <a:gd name="connsiteX39" fmla="*/ 978429 w 1057804"/>
                <a:gd name="connsiteY39" fmla="*/ 158750 h 990600"/>
                <a:gd name="connsiteX40" fmla="*/ 972079 w 1057804"/>
                <a:gd name="connsiteY40" fmla="*/ 168275 h 990600"/>
                <a:gd name="connsiteX41" fmla="*/ 984779 w 1057804"/>
                <a:gd name="connsiteY41" fmla="*/ 234950 h 990600"/>
                <a:gd name="connsiteX42" fmla="*/ 994304 w 1057804"/>
                <a:gd name="connsiteY42" fmla="*/ 241300 h 990600"/>
                <a:gd name="connsiteX43" fmla="*/ 1016529 w 1057804"/>
                <a:gd name="connsiteY43" fmla="*/ 263525 h 990600"/>
                <a:gd name="connsiteX44" fmla="*/ 1035579 w 1057804"/>
                <a:gd name="connsiteY44" fmla="*/ 307975 h 990600"/>
                <a:gd name="connsiteX45" fmla="*/ 1032404 w 1057804"/>
                <a:gd name="connsiteY45" fmla="*/ 377825 h 990600"/>
                <a:gd name="connsiteX46" fmla="*/ 1029229 w 1057804"/>
                <a:gd name="connsiteY46" fmla="*/ 406400 h 990600"/>
                <a:gd name="connsiteX47" fmla="*/ 1032404 w 1057804"/>
                <a:gd name="connsiteY47" fmla="*/ 450850 h 990600"/>
                <a:gd name="connsiteX48" fmla="*/ 1035579 w 1057804"/>
                <a:gd name="connsiteY48" fmla="*/ 476250 h 990600"/>
                <a:gd name="connsiteX49" fmla="*/ 1041929 w 1057804"/>
                <a:gd name="connsiteY49" fmla="*/ 514350 h 990600"/>
                <a:gd name="connsiteX50" fmla="*/ 1038754 w 1057804"/>
                <a:gd name="connsiteY50" fmla="*/ 527050 h 990600"/>
                <a:gd name="connsiteX51" fmla="*/ 1035579 w 1057804"/>
                <a:gd name="connsiteY51" fmla="*/ 536575 h 990600"/>
                <a:gd name="connsiteX52" fmla="*/ 1051454 w 1057804"/>
                <a:gd name="connsiteY52" fmla="*/ 584200 h 990600"/>
                <a:gd name="connsiteX53" fmla="*/ 1057804 w 1057804"/>
                <a:gd name="connsiteY53" fmla="*/ 596900 h 990600"/>
                <a:gd name="connsiteX54" fmla="*/ 1054629 w 1057804"/>
                <a:gd name="connsiteY54" fmla="*/ 612775 h 990600"/>
                <a:gd name="connsiteX55" fmla="*/ 1048279 w 1057804"/>
                <a:gd name="connsiteY55" fmla="*/ 622300 h 990600"/>
                <a:gd name="connsiteX56" fmla="*/ 1045104 w 1057804"/>
                <a:gd name="connsiteY56" fmla="*/ 638175 h 990600"/>
                <a:gd name="connsiteX57" fmla="*/ 1041929 w 1057804"/>
                <a:gd name="connsiteY57" fmla="*/ 682625 h 990600"/>
                <a:gd name="connsiteX58" fmla="*/ 1035579 w 1057804"/>
                <a:gd name="connsiteY58" fmla="*/ 692150 h 990600"/>
                <a:gd name="connsiteX59" fmla="*/ 1026054 w 1057804"/>
                <a:gd name="connsiteY59" fmla="*/ 704850 h 990600"/>
                <a:gd name="connsiteX60" fmla="*/ 1016529 w 1057804"/>
                <a:gd name="connsiteY60" fmla="*/ 727075 h 990600"/>
                <a:gd name="connsiteX61" fmla="*/ 1003829 w 1057804"/>
                <a:gd name="connsiteY61" fmla="*/ 746125 h 990600"/>
                <a:gd name="connsiteX62" fmla="*/ 1000654 w 1057804"/>
                <a:gd name="connsiteY62" fmla="*/ 755650 h 990600"/>
                <a:gd name="connsiteX63" fmla="*/ 987954 w 1057804"/>
                <a:gd name="connsiteY63" fmla="*/ 790575 h 990600"/>
                <a:gd name="connsiteX64" fmla="*/ 981604 w 1057804"/>
                <a:gd name="connsiteY64" fmla="*/ 825500 h 990600"/>
                <a:gd name="connsiteX65" fmla="*/ 978429 w 1057804"/>
                <a:gd name="connsiteY65" fmla="*/ 838200 h 990600"/>
                <a:gd name="connsiteX66" fmla="*/ 975254 w 1057804"/>
                <a:gd name="connsiteY66" fmla="*/ 847725 h 990600"/>
                <a:gd name="connsiteX67" fmla="*/ 956204 w 1057804"/>
                <a:gd name="connsiteY67" fmla="*/ 854075 h 990600"/>
                <a:gd name="connsiteX68" fmla="*/ 940329 w 1057804"/>
                <a:gd name="connsiteY68" fmla="*/ 860425 h 990600"/>
                <a:gd name="connsiteX69" fmla="*/ 899054 w 1057804"/>
                <a:gd name="connsiteY69" fmla="*/ 904875 h 990600"/>
                <a:gd name="connsiteX70" fmla="*/ 889529 w 1057804"/>
                <a:gd name="connsiteY70" fmla="*/ 911225 h 990600"/>
                <a:gd name="connsiteX71" fmla="*/ 857779 w 1057804"/>
                <a:gd name="connsiteY71" fmla="*/ 914400 h 990600"/>
                <a:gd name="connsiteX72" fmla="*/ 841904 w 1057804"/>
                <a:gd name="connsiteY72" fmla="*/ 917575 h 990600"/>
                <a:gd name="connsiteX73" fmla="*/ 784754 w 1057804"/>
                <a:gd name="connsiteY73" fmla="*/ 923925 h 990600"/>
                <a:gd name="connsiteX74" fmla="*/ 746654 w 1057804"/>
                <a:gd name="connsiteY74" fmla="*/ 933450 h 990600"/>
                <a:gd name="connsiteX75" fmla="*/ 714904 w 1057804"/>
                <a:gd name="connsiteY75" fmla="*/ 942975 h 990600"/>
                <a:gd name="connsiteX76" fmla="*/ 692679 w 1057804"/>
                <a:gd name="connsiteY76" fmla="*/ 949325 h 990600"/>
                <a:gd name="connsiteX77" fmla="*/ 686329 w 1057804"/>
                <a:gd name="connsiteY77" fmla="*/ 958850 h 990600"/>
                <a:gd name="connsiteX78" fmla="*/ 670454 w 1057804"/>
                <a:gd name="connsiteY78" fmla="*/ 965200 h 990600"/>
                <a:gd name="connsiteX79" fmla="*/ 619654 w 1057804"/>
                <a:gd name="connsiteY79" fmla="*/ 974725 h 990600"/>
                <a:gd name="connsiteX80" fmla="*/ 606954 w 1057804"/>
                <a:gd name="connsiteY80" fmla="*/ 977900 h 990600"/>
                <a:gd name="connsiteX81" fmla="*/ 587904 w 1057804"/>
                <a:gd name="connsiteY81" fmla="*/ 984250 h 990600"/>
                <a:gd name="connsiteX82" fmla="*/ 575204 w 1057804"/>
                <a:gd name="connsiteY82" fmla="*/ 987425 h 990600"/>
                <a:gd name="connsiteX83" fmla="*/ 473604 w 1057804"/>
                <a:gd name="connsiteY83" fmla="*/ 990600 h 990600"/>
                <a:gd name="connsiteX84" fmla="*/ 448204 w 1057804"/>
                <a:gd name="connsiteY84" fmla="*/ 987425 h 990600"/>
                <a:gd name="connsiteX85" fmla="*/ 438679 w 1057804"/>
                <a:gd name="connsiteY85" fmla="*/ 981075 h 990600"/>
                <a:gd name="connsiteX86" fmla="*/ 425979 w 1057804"/>
                <a:gd name="connsiteY86" fmla="*/ 977900 h 990600"/>
                <a:gd name="connsiteX87" fmla="*/ 416454 w 1057804"/>
                <a:gd name="connsiteY87" fmla="*/ 974725 h 990600"/>
                <a:gd name="connsiteX88" fmla="*/ 391054 w 1057804"/>
                <a:gd name="connsiteY88" fmla="*/ 968375 h 990600"/>
                <a:gd name="connsiteX89" fmla="*/ 381529 w 1057804"/>
                <a:gd name="connsiteY89" fmla="*/ 962025 h 990600"/>
                <a:gd name="connsiteX90" fmla="*/ 368829 w 1057804"/>
                <a:gd name="connsiteY90" fmla="*/ 958850 h 990600"/>
                <a:gd name="connsiteX91" fmla="*/ 359304 w 1057804"/>
                <a:gd name="connsiteY91" fmla="*/ 955675 h 990600"/>
                <a:gd name="connsiteX92" fmla="*/ 302154 w 1057804"/>
                <a:gd name="connsiteY92" fmla="*/ 952500 h 990600"/>
                <a:gd name="connsiteX93" fmla="*/ 276754 w 1057804"/>
                <a:gd name="connsiteY93" fmla="*/ 936625 h 990600"/>
                <a:gd name="connsiteX94" fmla="*/ 257704 w 1057804"/>
                <a:gd name="connsiteY94" fmla="*/ 927100 h 990600"/>
                <a:gd name="connsiteX95" fmla="*/ 248179 w 1057804"/>
                <a:gd name="connsiteY95" fmla="*/ 920750 h 990600"/>
                <a:gd name="connsiteX96" fmla="*/ 232304 w 1057804"/>
                <a:gd name="connsiteY96" fmla="*/ 901700 h 990600"/>
                <a:gd name="connsiteX97" fmla="*/ 216429 w 1057804"/>
                <a:gd name="connsiteY97" fmla="*/ 889000 h 990600"/>
                <a:gd name="connsiteX98" fmla="*/ 184679 w 1057804"/>
                <a:gd name="connsiteY98" fmla="*/ 885825 h 990600"/>
                <a:gd name="connsiteX99" fmla="*/ 156104 w 1057804"/>
                <a:gd name="connsiteY99" fmla="*/ 879475 h 990600"/>
                <a:gd name="connsiteX100" fmla="*/ 149754 w 1057804"/>
                <a:gd name="connsiteY100" fmla="*/ 869950 h 990600"/>
                <a:gd name="connsiteX101" fmla="*/ 146579 w 1057804"/>
                <a:gd name="connsiteY101" fmla="*/ 860425 h 990600"/>
                <a:gd name="connsiteX102" fmla="*/ 137054 w 1057804"/>
                <a:gd name="connsiteY102" fmla="*/ 854075 h 990600"/>
                <a:gd name="connsiteX103" fmla="*/ 133879 w 1057804"/>
                <a:gd name="connsiteY103" fmla="*/ 841375 h 990600"/>
                <a:gd name="connsiteX104" fmla="*/ 130704 w 1057804"/>
                <a:gd name="connsiteY104" fmla="*/ 812800 h 990600"/>
                <a:gd name="connsiteX105" fmla="*/ 118004 w 1057804"/>
                <a:gd name="connsiteY105" fmla="*/ 787400 h 990600"/>
                <a:gd name="connsiteX106" fmla="*/ 105304 w 1057804"/>
                <a:gd name="connsiteY106" fmla="*/ 765175 h 990600"/>
                <a:gd name="connsiteX107" fmla="*/ 92604 w 1057804"/>
                <a:gd name="connsiteY107" fmla="*/ 698500 h 990600"/>
                <a:gd name="connsiteX108" fmla="*/ 83079 w 1057804"/>
                <a:gd name="connsiteY108" fmla="*/ 692150 h 990600"/>
                <a:gd name="connsiteX109" fmla="*/ 64029 w 1057804"/>
                <a:gd name="connsiteY109" fmla="*/ 669925 h 990600"/>
                <a:gd name="connsiteX110" fmla="*/ 51329 w 1057804"/>
                <a:gd name="connsiteY110" fmla="*/ 663575 h 990600"/>
                <a:gd name="connsiteX111" fmla="*/ 32279 w 1057804"/>
                <a:gd name="connsiteY111" fmla="*/ 650875 h 990600"/>
                <a:gd name="connsiteX112" fmla="*/ 29104 w 1057804"/>
                <a:gd name="connsiteY112" fmla="*/ 641350 h 990600"/>
                <a:gd name="connsiteX113" fmla="*/ 25929 w 1057804"/>
                <a:gd name="connsiteY113" fmla="*/ 609600 h 990600"/>
                <a:gd name="connsiteX114" fmla="*/ 22754 w 1057804"/>
                <a:gd name="connsiteY114" fmla="*/ 558800 h 990600"/>
                <a:gd name="connsiteX115" fmla="*/ 16404 w 1057804"/>
                <a:gd name="connsiteY115" fmla="*/ 546100 h 990600"/>
                <a:gd name="connsiteX116" fmla="*/ 22754 w 1057804"/>
                <a:gd name="connsiteY116" fmla="*/ 441325 h 990600"/>
                <a:gd name="connsiteX117" fmla="*/ 25929 w 1057804"/>
                <a:gd name="connsiteY117" fmla="*/ 428625 h 990600"/>
                <a:gd name="connsiteX118" fmla="*/ 35454 w 1057804"/>
                <a:gd name="connsiteY118" fmla="*/ 406400 h 990600"/>
                <a:gd name="connsiteX119" fmla="*/ 38629 w 1057804"/>
                <a:gd name="connsiteY119" fmla="*/ 371475 h 990600"/>
                <a:gd name="connsiteX120" fmla="*/ 41804 w 1057804"/>
                <a:gd name="connsiteY120" fmla="*/ 361950 h 990600"/>
                <a:gd name="connsiteX121" fmla="*/ 51329 w 1057804"/>
                <a:gd name="connsiteY121" fmla="*/ 336550 h 990600"/>
                <a:gd name="connsiteX122" fmla="*/ 57679 w 1057804"/>
                <a:gd name="connsiteY122" fmla="*/ 320675 h 990600"/>
                <a:gd name="connsiteX123" fmla="*/ 70379 w 1057804"/>
                <a:gd name="connsiteY123" fmla="*/ 307975 h 990600"/>
                <a:gd name="connsiteX124" fmla="*/ 76729 w 1057804"/>
                <a:gd name="connsiteY124" fmla="*/ 292100 h 990600"/>
                <a:gd name="connsiteX125" fmla="*/ 70379 w 1057804"/>
                <a:gd name="connsiteY125" fmla="*/ 273050 h 990600"/>
                <a:gd name="connsiteX126" fmla="*/ 67204 w 1057804"/>
                <a:gd name="connsiteY126" fmla="*/ 263525 h 990600"/>
                <a:gd name="connsiteX127" fmla="*/ 19579 w 1057804"/>
                <a:gd name="connsiteY127" fmla="*/ 257175 h 990600"/>
                <a:gd name="connsiteX128" fmla="*/ 16404 w 1057804"/>
                <a:gd name="connsiteY128" fmla="*/ 247650 h 990600"/>
                <a:gd name="connsiteX129" fmla="*/ 6879 w 1057804"/>
                <a:gd name="connsiteY129" fmla="*/ 225425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057804" h="990600">
                  <a:moveTo>
                    <a:pt x="6879" y="225425"/>
                  </a:moveTo>
                  <a:cubicBezTo>
                    <a:pt x="13758" y="221192"/>
                    <a:pt x="41117" y="225931"/>
                    <a:pt x="57679" y="222250"/>
                  </a:cubicBezTo>
                  <a:cubicBezTo>
                    <a:pt x="61404" y="221422"/>
                    <a:pt x="61157" y="215238"/>
                    <a:pt x="64029" y="212725"/>
                  </a:cubicBezTo>
                  <a:cubicBezTo>
                    <a:pt x="69772" y="207699"/>
                    <a:pt x="76974" y="204604"/>
                    <a:pt x="83079" y="200025"/>
                  </a:cubicBezTo>
                  <a:cubicBezTo>
                    <a:pt x="94010" y="191827"/>
                    <a:pt x="107232" y="182846"/>
                    <a:pt x="114829" y="171450"/>
                  </a:cubicBezTo>
                  <a:lnTo>
                    <a:pt x="133879" y="142875"/>
                  </a:lnTo>
                  <a:cubicBezTo>
                    <a:pt x="135996" y="139700"/>
                    <a:pt x="137176" y="135640"/>
                    <a:pt x="140229" y="133350"/>
                  </a:cubicBezTo>
                  <a:cubicBezTo>
                    <a:pt x="143105" y="131193"/>
                    <a:pt x="157811" y="119796"/>
                    <a:pt x="162454" y="117475"/>
                  </a:cubicBezTo>
                  <a:cubicBezTo>
                    <a:pt x="167552" y="114926"/>
                    <a:pt x="173347" y="113893"/>
                    <a:pt x="178329" y="111125"/>
                  </a:cubicBezTo>
                  <a:cubicBezTo>
                    <a:pt x="182955" y="108555"/>
                    <a:pt x="186296" y="103967"/>
                    <a:pt x="191029" y="101600"/>
                  </a:cubicBezTo>
                  <a:cubicBezTo>
                    <a:pt x="234846" y="79692"/>
                    <a:pt x="202194" y="99083"/>
                    <a:pt x="225954" y="88900"/>
                  </a:cubicBezTo>
                  <a:cubicBezTo>
                    <a:pt x="230304" y="87036"/>
                    <a:pt x="234222" y="84212"/>
                    <a:pt x="238654" y="82550"/>
                  </a:cubicBezTo>
                  <a:cubicBezTo>
                    <a:pt x="243713" y="80653"/>
                    <a:pt x="255565" y="79152"/>
                    <a:pt x="260879" y="76200"/>
                  </a:cubicBezTo>
                  <a:cubicBezTo>
                    <a:pt x="278229" y="66561"/>
                    <a:pt x="277654" y="61688"/>
                    <a:pt x="295804" y="57150"/>
                  </a:cubicBezTo>
                  <a:cubicBezTo>
                    <a:pt x="303064" y="55335"/>
                    <a:pt x="310621" y="55033"/>
                    <a:pt x="318029" y="53975"/>
                  </a:cubicBezTo>
                  <a:cubicBezTo>
                    <a:pt x="324379" y="51858"/>
                    <a:pt x="331339" y="51069"/>
                    <a:pt x="337079" y="47625"/>
                  </a:cubicBezTo>
                  <a:cubicBezTo>
                    <a:pt x="348571" y="40730"/>
                    <a:pt x="361775" y="31554"/>
                    <a:pt x="375179" y="28575"/>
                  </a:cubicBezTo>
                  <a:cubicBezTo>
                    <a:pt x="395352" y="24092"/>
                    <a:pt x="414579" y="23835"/>
                    <a:pt x="435504" y="22225"/>
                  </a:cubicBezTo>
                  <a:cubicBezTo>
                    <a:pt x="457023" y="15052"/>
                    <a:pt x="430771" y="23172"/>
                    <a:pt x="467254" y="15875"/>
                  </a:cubicBezTo>
                  <a:cubicBezTo>
                    <a:pt x="511697" y="6986"/>
                    <a:pt x="473427" y="11611"/>
                    <a:pt x="521229" y="3175"/>
                  </a:cubicBezTo>
                  <a:cubicBezTo>
                    <a:pt x="529632" y="1692"/>
                    <a:pt x="538162" y="1058"/>
                    <a:pt x="546629" y="0"/>
                  </a:cubicBezTo>
                  <a:cubicBezTo>
                    <a:pt x="584729" y="1058"/>
                    <a:pt x="622921" y="324"/>
                    <a:pt x="660929" y="3175"/>
                  </a:cubicBezTo>
                  <a:cubicBezTo>
                    <a:pt x="665649" y="3529"/>
                    <a:pt x="669279" y="7661"/>
                    <a:pt x="673629" y="9525"/>
                  </a:cubicBezTo>
                  <a:cubicBezTo>
                    <a:pt x="676705" y="10843"/>
                    <a:pt x="680020" y="11525"/>
                    <a:pt x="683154" y="12700"/>
                  </a:cubicBezTo>
                  <a:cubicBezTo>
                    <a:pt x="688490" y="14701"/>
                    <a:pt x="693531" y="17550"/>
                    <a:pt x="699029" y="19050"/>
                  </a:cubicBezTo>
                  <a:cubicBezTo>
                    <a:pt x="705240" y="20744"/>
                    <a:pt x="711795" y="20828"/>
                    <a:pt x="718079" y="22225"/>
                  </a:cubicBezTo>
                  <a:cubicBezTo>
                    <a:pt x="757978" y="31091"/>
                    <a:pt x="672248" y="17492"/>
                    <a:pt x="749829" y="28575"/>
                  </a:cubicBezTo>
                  <a:cubicBezTo>
                    <a:pt x="779462" y="27517"/>
                    <a:pt x="809077" y="25400"/>
                    <a:pt x="838729" y="25400"/>
                  </a:cubicBezTo>
                  <a:cubicBezTo>
                    <a:pt x="847262" y="25400"/>
                    <a:pt x="856759" y="24276"/>
                    <a:pt x="864129" y="28575"/>
                  </a:cubicBezTo>
                  <a:cubicBezTo>
                    <a:pt x="870721" y="32420"/>
                    <a:pt x="871433" y="42229"/>
                    <a:pt x="876829" y="47625"/>
                  </a:cubicBezTo>
                  <a:cubicBezTo>
                    <a:pt x="889052" y="59848"/>
                    <a:pt x="883863" y="53414"/>
                    <a:pt x="892704" y="66675"/>
                  </a:cubicBezTo>
                  <a:cubicBezTo>
                    <a:pt x="893762" y="73025"/>
                    <a:pt x="893000" y="79967"/>
                    <a:pt x="895879" y="85725"/>
                  </a:cubicBezTo>
                  <a:cubicBezTo>
                    <a:pt x="897586" y="89138"/>
                    <a:pt x="901991" y="90368"/>
                    <a:pt x="905404" y="92075"/>
                  </a:cubicBezTo>
                  <a:cubicBezTo>
                    <a:pt x="908397" y="93572"/>
                    <a:pt x="911711" y="94331"/>
                    <a:pt x="914929" y="95250"/>
                  </a:cubicBezTo>
                  <a:cubicBezTo>
                    <a:pt x="936554" y="101428"/>
                    <a:pt x="937389" y="99176"/>
                    <a:pt x="968904" y="101600"/>
                  </a:cubicBezTo>
                  <a:cubicBezTo>
                    <a:pt x="973137" y="102658"/>
                    <a:pt x="978053" y="102239"/>
                    <a:pt x="981604" y="104775"/>
                  </a:cubicBezTo>
                  <a:cubicBezTo>
                    <a:pt x="985910" y="107851"/>
                    <a:pt x="988053" y="113169"/>
                    <a:pt x="991129" y="117475"/>
                  </a:cubicBezTo>
                  <a:cubicBezTo>
                    <a:pt x="998823" y="128246"/>
                    <a:pt x="996722" y="124729"/>
                    <a:pt x="1000654" y="136525"/>
                  </a:cubicBezTo>
                  <a:cubicBezTo>
                    <a:pt x="999596" y="139700"/>
                    <a:pt x="999846" y="143683"/>
                    <a:pt x="997479" y="146050"/>
                  </a:cubicBezTo>
                  <a:cubicBezTo>
                    <a:pt x="992083" y="151446"/>
                    <a:pt x="978429" y="158750"/>
                    <a:pt x="978429" y="158750"/>
                  </a:cubicBezTo>
                  <a:cubicBezTo>
                    <a:pt x="976312" y="161925"/>
                    <a:pt x="972317" y="164467"/>
                    <a:pt x="972079" y="168275"/>
                  </a:cubicBezTo>
                  <a:cubicBezTo>
                    <a:pt x="970839" y="188122"/>
                    <a:pt x="973757" y="216580"/>
                    <a:pt x="984779" y="234950"/>
                  </a:cubicBezTo>
                  <a:cubicBezTo>
                    <a:pt x="986742" y="238222"/>
                    <a:pt x="991468" y="238747"/>
                    <a:pt x="994304" y="241300"/>
                  </a:cubicBezTo>
                  <a:cubicBezTo>
                    <a:pt x="1002091" y="248309"/>
                    <a:pt x="1010487" y="254966"/>
                    <a:pt x="1016529" y="263525"/>
                  </a:cubicBezTo>
                  <a:cubicBezTo>
                    <a:pt x="1030330" y="283077"/>
                    <a:pt x="1031019" y="289734"/>
                    <a:pt x="1035579" y="307975"/>
                  </a:cubicBezTo>
                  <a:cubicBezTo>
                    <a:pt x="1034521" y="331258"/>
                    <a:pt x="1033905" y="354566"/>
                    <a:pt x="1032404" y="377825"/>
                  </a:cubicBezTo>
                  <a:cubicBezTo>
                    <a:pt x="1031787" y="387389"/>
                    <a:pt x="1029229" y="396816"/>
                    <a:pt x="1029229" y="406400"/>
                  </a:cubicBezTo>
                  <a:cubicBezTo>
                    <a:pt x="1029229" y="421254"/>
                    <a:pt x="1031059" y="436057"/>
                    <a:pt x="1032404" y="450850"/>
                  </a:cubicBezTo>
                  <a:cubicBezTo>
                    <a:pt x="1033177" y="459348"/>
                    <a:pt x="1034313" y="467812"/>
                    <a:pt x="1035579" y="476250"/>
                  </a:cubicBezTo>
                  <a:cubicBezTo>
                    <a:pt x="1037489" y="488983"/>
                    <a:pt x="1041929" y="514350"/>
                    <a:pt x="1041929" y="514350"/>
                  </a:cubicBezTo>
                  <a:cubicBezTo>
                    <a:pt x="1040871" y="518583"/>
                    <a:pt x="1039953" y="522854"/>
                    <a:pt x="1038754" y="527050"/>
                  </a:cubicBezTo>
                  <a:cubicBezTo>
                    <a:pt x="1037835" y="530268"/>
                    <a:pt x="1035579" y="533228"/>
                    <a:pt x="1035579" y="536575"/>
                  </a:cubicBezTo>
                  <a:cubicBezTo>
                    <a:pt x="1035579" y="554526"/>
                    <a:pt x="1044055" y="568168"/>
                    <a:pt x="1051454" y="584200"/>
                  </a:cubicBezTo>
                  <a:cubicBezTo>
                    <a:pt x="1053437" y="588497"/>
                    <a:pt x="1055687" y="592667"/>
                    <a:pt x="1057804" y="596900"/>
                  </a:cubicBezTo>
                  <a:cubicBezTo>
                    <a:pt x="1056746" y="602192"/>
                    <a:pt x="1056524" y="607722"/>
                    <a:pt x="1054629" y="612775"/>
                  </a:cubicBezTo>
                  <a:cubicBezTo>
                    <a:pt x="1053289" y="616348"/>
                    <a:pt x="1049619" y="618727"/>
                    <a:pt x="1048279" y="622300"/>
                  </a:cubicBezTo>
                  <a:cubicBezTo>
                    <a:pt x="1046384" y="627353"/>
                    <a:pt x="1046162" y="632883"/>
                    <a:pt x="1045104" y="638175"/>
                  </a:cubicBezTo>
                  <a:cubicBezTo>
                    <a:pt x="1044046" y="652992"/>
                    <a:pt x="1044510" y="667997"/>
                    <a:pt x="1041929" y="682625"/>
                  </a:cubicBezTo>
                  <a:cubicBezTo>
                    <a:pt x="1041266" y="686383"/>
                    <a:pt x="1037797" y="689045"/>
                    <a:pt x="1035579" y="692150"/>
                  </a:cubicBezTo>
                  <a:cubicBezTo>
                    <a:pt x="1032503" y="696456"/>
                    <a:pt x="1028859" y="700363"/>
                    <a:pt x="1026054" y="704850"/>
                  </a:cubicBezTo>
                  <a:cubicBezTo>
                    <a:pt x="994260" y="755720"/>
                    <a:pt x="1038134" y="688186"/>
                    <a:pt x="1016529" y="727075"/>
                  </a:cubicBezTo>
                  <a:cubicBezTo>
                    <a:pt x="1012823" y="733746"/>
                    <a:pt x="1006242" y="738885"/>
                    <a:pt x="1003829" y="746125"/>
                  </a:cubicBezTo>
                  <a:cubicBezTo>
                    <a:pt x="1002771" y="749300"/>
                    <a:pt x="1001829" y="752516"/>
                    <a:pt x="1000654" y="755650"/>
                  </a:cubicBezTo>
                  <a:cubicBezTo>
                    <a:pt x="994973" y="770799"/>
                    <a:pt x="992401" y="774269"/>
                    <a:pt x="987954" y="790575"/>
                  </a:cubicBezTo>
                  <a:cubicBezTo>
                    <a:pt x="985400" y="799939"/>
                    <a:pt x="983419" y="816424"/>
                    <a:pt x="981604" y="825500"/>
                  </a:cubicBezTo>
                  <a:cubicBezTo>
                    <a:pt x="980748" y="829779"/>
                    <a:pt x="979628" y="834004"/>
                    <a:pt x="978429" y="838200"/>
                  </a:cubicBezTo>
                  <a:cubicBezTo>
                    <a:pt x="977510" y="841418"/>
                    <a:pt x="977977" y="845780"/>
                    <a:pt x="975254" y="847725"/>
                  </a:cubicBezTo>
                  <a:cubicBezTo>
                    <a:pt x="969807" y="851616"/>
                    <a:pt x="962419" y="851589"/>
                    <a:pt x="956204" y="854075"/>
                  </a:cubicBezTo>
                  <a:lnTo>
                    <a:pt x="940329" y="860425"/>
                  </a:lnTo>
                  <a:cubicBezTo>
                    <a:pt x="928806" y="874829"/>
                    <a:pt x="913354" y="895342"/>
                    <a:pt x="899054" y="904875"/>
                  </a:cubicBezTo>
                  <a:cubicBezTo>
                    <a:pt x="895879" y="906992"/>
                    <a:pt x="893247" y="910367"/>
                    <a:pt x="889529" y="911225"/>
                  </a:cubicBezTo>
                  <a:cubicBezTo>
                    <a:pt x="879165" y="913617"/>
                    <a:pt x="868322" y="912994"/>
                    <a:pt x="857779" y="914400"/>
                  </a:cubicBezTo>
                  <a:cubicBezTo>
                    <a:pt x="852430" y="915113"/>
                    <a:pt x="847238" y="916754"/>
                    <a:pt x="841904" y="917575"/>
                  </a:cubicBezTo>
                  <a:cubicBezTo>
                    <a:pt x="825211" y="920143"/>
                    <a:pt x="800985" y="922302"/>
                    <a:pt x="784754" y="923925"/>
                  </a:cubicBezTo>
                  <a:cubicBezTo>
                    <a:pt x="772054" y="927100"/>
                    <a:pt x="759073" y="929310"/>
                    <a:pt x="746654" y="933450"/>
                  </a:cubicBezTo>
                  <a:cubicBezTo>
                    <a:pt x="701383" y="948540"/>
                    <a:pt x="748493" y="933378"/>
                    <a:pt x="714904" y="942975"/>
                  </a:cubicBezTo>
                  <a:cubicBezTo>
                    <a:pt x="683020" y="952085"/>
                    <a:pt x="732381" y="939399"/>
                    <a:pt x="692679" y="949325"/>
                  </a:cubicBezTo>
                  <a:cubicBezTo>
                    <a:pt x="690562" y="952500"/>
                    <a:pt x="689434" y="956632"/>
                    <a:pt x="686329" y="958850"/>
                  </a:cubicBezTo>
                  <a:cubicBezTo>
                    <a:pt x="681691" y="962163"/>
                    <a:pt x="675810" y="963252"/>
                    <a:pt x="670454" y="965200"/>
                  </a:cubicBezTo>
                  <a:cubicBezTo>
                    <a:pt x="644663" y="974578"/>
                    <a:pt x="652742" y="971416"/>
                    <a:pt x="619654" y="974725"/>
                  </a:cubicBezTo>
                  <a:cubicBezTo>
                    <a:pt x="615421" y="975783"/>
                    <a:pt x="611134" y="976646"/>
                    <a:pt x="606954" y="977900"/>
                  </a:cubicBezTo>
                  <a:cubicBezTo>
                    <a:pt x="600543" y="979823"/>
                    <a:pt x="594398" y="982627"/>
                    <a:pt x="587904" y="984250"/>
                  </a:cubicBezTo>
                  <a:cubicBezTo>
                    <a:pt x="583671" y="985308"/>
                    <a:pt x="579561" y="987183"/>
                    <a:pt x="575204" y="987425"/>
                  </a:cubicBezTo>
                  <a:cubicBezTo>
                    <a:pt x="541373" y="989305"/>
                    <a:pt x="507471" y="989542"/>
                    <a:pt x="473604" y="990600"/>
                  </a:cubicBezTo>
                  <a:cubicBezTo>
                    <a:pt x="465137" y="989542"/>
                    <a:pt x="456436" y="989670"/>
                    <a:pt x="448204" y="987425"/>
                  </a:cubicBezTo>
                  <a:cubicBezTo>
                    <a:pt x="444523" y="986421"/>
                    <a:pt x="442186" y="982578"/>
                    <a:pt x="438679" y="981075"/>
                  </a:cubicBezTo>
                  <a:cubicBezTo>
                    <a:pt x="434668" y="979356"/>
                    <a:pt x="430175" y="979099"/>
                    <a:pt x="425979" y="977900"/>
                  </a:cubicBezTo>
                  <a:cubicBezTo>
                    <a:pt x="422761" y="976981"/>
                    <a:pt x="419701" y="975537"/>
                    <a:pt x="416454" y="974725"/>
                  </a:cubicBezTo>
                  <a:cubicBezTo>
                    <a:pt x="409208" y="972914"/>
                    <a:pt x="398312" y="972004"/>
                    <a:pt x="391054" y="968375"/>
                  </a:cubicBezTo>
                  <a:cubicBezTo>
                    <a:pt x="387641" y="966668"/>
                    <a:pt x="385036" y="963528"/>
                    <a:pt x="381529" y="962025"/>
                  </a:cubicBezTo>
                  <a:cubicBezTo>
                    <a:pt x="377518" y="960306"/>
                    <a:pt x="373025" y="960049"/>
                    <a:pt x="368829" y="958850"/>
                  </a:cubicBezTo>
                  <a:cubicBezTo>
                    <a:pt x="365611" y="957931"/>
                    <a:pt x="362636" y="955992"/>
                    <a:pt x="359304" y="955675"/>
                  </a:cubicBezTo>
                  <a:cubicBezTo>
                    <a:pt x="340311" y="953866"/>
                    <a:pt x="321204" y="953558"/>
                    <a:pt x="302154" y="952500"/>
                  </a:cubicBezTo>
                  <a:cubicBezTo>
                    <a:pt x="266245" y="940530"/>
                    <a:pt x="294364" y="954235"/>
                    <a:pt x="276754" y="936625"/>
                  </a:cubicBezTo>
                  <a:cubicBezTo>
                    <a:pt x="267655" y="927526"/>
                    <a:pt x="268033" y="932265"/>
                    <a:pt x="257704" y="927100"/>
                  </a:cubicBezTo>
                  <a:cubicBezTo>
                    <a:pt x="254291" y="925393"/>
                    <a:pt x="251354" y="922867"/>
                    <a:pt x="248179" y="920750"/>
                  </a:cubicBezTo>
                  <a:cubicBezTo>
                    <a:pt x="241416" y="910605"/>
                    <a:pt x="242083" y="910256"/>
                    <a:pt x="232304" y="901700"/>
                  </a:cubicBezTo>
                  <a:cubicBezTo>
                    <a:pt x="227204" y="897238"/>
                    <a:pt x="222858" y="891143"/>
                    <a:pt x="216429" y="889000"/>
                  </a:cubicBezTo>
                  <a:cubicBezTo>
                    <a:pt x="206339" y="885637"/>
                    <a:pt x="195233" y="887144"/>
                    <a:pt x="184679" y="885825"/>
                  </a:cubicBezTo>
                  <a:cubicBezTo>
                    <a:pt x="166798" y="883590"/>
                    <a:pt x="169412" y="883911"/>
                    <a:pt x="156104" y="879475"/>
                  </a:cubicBezTo>
                  <a:cubicBezTo>
                    <a:pt x="153987" y="876300"/>
                    <a:pt x="151461" y="873363"/>
                    <a:pt x="149754" y="869950"/>
                  </a:cubicBezTo>
                  <a:cubicBezTo>
                    <a:pt x="148257" y="866957"/>
                    <a:pt x="148670" y="863038"/>
                    <a:pt x="146579" y="860425"/>
                  </a:cubicBezTo>
                  <a:cubicBezTo>
                    <a:pt x="144195" y="857445"/>
                    <a:pt x="140229" y="856192"/>
                    <a:pt x="137054" y="854075"/>
                  </a:cubicBezTo>
                  <a:cubicBezTo>
                    <a:pt x="135996" y="849842"/>
                    <a:pt x="134543" y="845688"/>
                    <a:pt x="133879" y="841375"/>
                  </a:cubicBezTo>
                  <a:cubicBezTo>
                    <a:pt x="132422" y="831903"/>
                    <a:pt x="133408" y="821994"/>
                    <a:pt x="130704" y="812800"/>
                  </a:cubicBezTo>
                  <a:cubicBezTo>
                    <a:pt x="128033" y="803719"/>
                    <a:pt x="122237" y="795867"/>
                    <a:pt x="118004" y="787400"/>
                  </a:cubicBezTo>
                  <a:cubicBezTo>
                    <a:pt x="109947" y="771287"/>
                    <a:pt x="114279" y="778638"/>
                    <a:pt x="105304" y="765175"/>
                  </a:cubicBezTo>
                  <a:cubicBezTo>
                    <a:pt x="101071" y="742950"/>
                    <a:pt x="99191" y="720144"/>
                    <a:pt x="92604" y="698500"/>
                  </a:cubicBezTo>
                  <a:cubicBezTo>
                    <a:pt x="91493" y="694849"/>
                    <a:pt x="85777" y="694848"/>
                    <a:pt x="83079" y="692150"/>
                  </a:cubicBezTo>
                  <a:cubicBezTo>
                    <a:pt x="72239" y="681310"/>
                    <a:pt x="76125" y="678565"/>
                    <a:pt x="64029" y="669925"/>
                  </a:cubicBezTo>
                  <a:cubicBezTo>
                    <a:pt x="60178" y="667174"/>
                    <a:pt x="55180" y="666326"/>
                    <a:pt x="51329" y="663575"/>
                  </a:cubicBezTo>
                  <a:cubicBezTo>
                    <a:pt x="30519" y="648711"/>
                    <a:pt x="52711" y="657686"/>
                    <a:pt x="32279" y="650875"/>
                  </a:cubicBezTo>
                  <a:cubicBezTo>
                    <a:pt x="31221" y="647700"/>
                    <a:pt x="29613" y="644658"/>
                    <a:pt x="29104" y="641350"/>
                  </a:cubicBezTo>
                  <a:cubicBezTo>
                    <a:pt x="27487" y="630838"/>
                    <a:pt x="26745" y="620205"/>
                    <a:pt x="25929" y="609600"/>
                  </a:cubicBezTo>
                  <a:cubicBezTo>
                    <a:pt x="24628" y="592684"/>
                    <a:pt x="25271" y="575579"/>
                    <a:pt x="22754" y="558800"/>
                  </a:cubicBezTo>
                  <a:cubicBezTo>
                    <a:pt x="22052" y="554119"/>
                    <a:pt x="18521" y="550333"/>
                    <a:pt x="16404" y="546100"/>
                  </a:cubicBezTo>
                  <a:cubicBezTo>
                    <a:pt x="18721" y="481236"/>
                    <a:pt x="13955" y="480920"/>
                    <a:pt x="22754" y="441325"/>
                  </a:cubicBezTo>
                  <a:cubicBezTo>
                    <a:pt x="23701" y="437065"/>
                    <a:pt x="24397" y="432711"/>
                    <a:pt x="25929" y="428625"/>
                  </a:cubicBezTo>
                  <a:cubicBezTo>
                    <a:pt x="49469" y="365851"/>
                    <a:pt x="19685" y="453706"/>
                    <a:pt x="35454" y="406400"/>
                  </a:cubicBezTo>
                  <a:cubicBezTo>
                    <a:pt x="36512" y="394758"/>
                    <a:pt x="36976" y="383047"/>
                    <a:pt x="38629" y="371475"/>
                  </a:cubicBezTo>
                  <a:cubicBezTo>
                    <a:pt x="39102" y="368162"/>
                    <a:pt x="40885" y="365168"/>
                    <a:pt x="41804" y="361950"/>
                  </a:cubicBezTo>
                  <a:cubicBezTo>
                    <a:pt x="49387" y="335410"/>
                    <a:pt x="39492" y="363184"/>
                    <a:pt x="51329" y="336550"/>
                  </a:cubicBezTo>
                  <a:cubicBezTo>
                    <a:pt x="53644" y="331342"/>
                    <a:pt x="54518" y="325417"/>
                    <a:pt x="57679" y="320675"/>
                  </a:cubicBezTo>
                  <a:cubicBezTo>
                    <a:pt x="61000" y="315694"/>
                    <a:pt x="66146" y="312208"/>
                    <a:pt x="70379" y="307975"/>
                  </a:cubicBezTo>
                  <a:cubicBezTo>
                    <a:pt x="72496" y="302683"/>
                    <a:pt x="76729" y="297799"/>
                    <a:pt x="76729" y="292100"/>
                  </a:cubicBezTo>
                  <a:cubicBezTo>
                    <a:pt x="76729" y="285407"/>
                    <a:pt x="72496" y="279400"/>
                    <a:pt x="70379" y="273050"/>
                  </a:cubicBezTo>
                  <a:cubicBezTo>
                    <a:pt x="69321" y="269875"/>
                    <a:pt x="70451" y="264337"/>
                    <a:pt x="67204" y="263525"/>
                  </a:cubicBezTo>
                  <a:cubicBezTo>
                    <a:pt x="43163" y="257515"/>
                    <a:pt x="58850" y="260745"/>
                    <a:pt x="19579" y="257175"/>
                  </a:cubicBezTo>
                  <a:cubicBezTo>
                    <a:pt x="18521" y="254000"/>
                    <a:pt x="17901" y="250643"/>
                    <a:pt x="16404" y="247650"/>
                  </a:cubicBezTo>
                  <a:cubicBezTo>
                    <a:pt x="8880" y="232602"/>
                    <a:pt x="0" y="229658"/>
                    <a:pt x="6879" y="22542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/>
            <a:srcRect l="95799" t="89503" r="3038" b="784"/>
            <a:stretch>
              <a:fillRect/>
            </a:stretch>
          </p:blipFill>
          <p:spPr bwMode="auto">
            <a:xfrm>
              <a:off x="4695446" y="5040550"/>
              <a:ext cx="54256" cy="72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303"/>
            <p:cNvSpPr txBox="1">
              <a:spLocks noChangeArrowheads="1"/>
            </p:cNvSpPr>
            <p:nvPr/>
          </p:nvSpPr>
          <p:spPr bwMode="auto">
            <a:xfrm>
              <a:off x="2789942" y="6070822"/>
              <a:ext cx="2020850" cy="3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i="1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m/z</a:t>
              </a:r>
              <a:r>
                <a:rPr lang="en-US" sz="1000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 = 19,822 Da</a:t>
              </a:r>
              <a:endParaRPr lang="en-US" sz="1000" i="1">
                <a:solidFill>
                  <a:schemeClr val="bg1"/>
                </a:solidFill>
                <a:latin typeface="Calisto MT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4903788" y="4398963"/>
            <a:ext cx="2022475" cy="2006600"/>
            <a:chOff x="4903632" y="4398191"/>
            <a:chExt cx="2022973" cy="2007372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/>
            <a:srcRect l="29720" t="23334" r="35318" b="43333"/>
            <a:stretch>
              <a:fillRect/>
            </a:stretch>
          </p:blipFill>
          <p:spPr bwMode="auto">
            <a:xfrm>
              <a:off x="4919121" y="4398191"/>
              <a:ext cx="2007484" cy="20073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29" name="Freeform 28"/>
            <p:cNvSpPr/>
            <p:nvPr/>
          </p:nvSpPr>
          <p:spPr bwMode="auto">
            <a:xfrm>
              <a:off x="5265671" y="4811100"/>
              <a:ext cx="1394168" cy="1305427"/>
            </a:xfrm>
            <a:custGeom>
              <a:avLst/>
              <a:gdLst>
                <a:gd name="connsiteX0" fmla="*/ 6879 w 1057804"/>
                <a:gd name="connsiteY0" fmla="*/ 225425 h 990600"/>
                <a:gd name="connsiteX1" fmla="*/ 57679 w 1057804"/>
                <a:gd name="connsiteY1" fmla="*/ 222250 h 990600"/>
                <a:gd name="connsiteX2" fmla="*/ 64029 w 1057804"/>
                <a:gd name="connsiteY2" fmla="*/ 212725 h 990600"/>
                <a:gd name="connsiteX3" fmla="*/ 83079 w 1057804"/>
                <a:gd name="connsiteY3" fmla="*/ 200025 h 990600"/>
                <a:gd name="connsiteX4" fmla="*/ 114829 w 1057804"/>
                <a:gd name="connsiteY4" fmla="*/ 171450 h 990600"/>
                <a:gd name="connsiteX5" fmla="*/ 133879 w 1057804"/>
                <a:gd name="connsiteY5" fmla="*/ 142875 h 990600"/>
                <a:gd name="connsiteX6" fmla="*/ 140229 w 1057804"/>
                <a:gd name="connsiteY6" fmla="*/ 133350 h 990600"/>
                <a:gd name="connsiteX7" fmla="*/ 162454 w 1057804"/>
                <a:gd name="connsiteY7" fmla="*/ 117475 h 990600"/>
                <a:gd name="connsiteX8" fmla="*/ 178329 w 1057804"/>
                <a:gd name="connsiteY8" fmla="*/ 111125 h 990600"/>
                <a:gd name="connsiteX9" fmla="*/ 191029 w 1057804"/>
                <a:gd name="connsiteY9" fmla="*/ 101600 h 990600"/>
                <a:gd name="connsiteX10" fmla="*/ 225954 w 1057804"/>
                <a:gd name="connsiteY10" fmla="*/ 88900 h 990600"/>
                <a:gd name="connsiteX11" fmla="*/ 238654 w 1057804"/>
                <a:gd name="connsiteY11" fmla="*/ 82550 h 990600"/>
                <a:gd name="connsiteX12" fmla="*/ 260879 w 1057804"/>
                <a:gd name="connsiteY12" fmla="*/ 76200 h 990600"/>
                <a:gd name="connsiteX13" fmla="*/ 295804 w 1057804"/>
                <a:gd name="connsiteY13" fmla="*/ 57150 h 990600"/>
                <a:gd name="connsiteX14" fmla="*/ 318029 w 1057804"/>
                <a:gd name="connsiteY14" fmla="*/ 53975 h 990600"/>
                <a:gd name="connsiteX15" fmla="*/ 337079 w 1057804"/>
                <a:gd name="connsiteY15" fmla="*/ 47625 h 990600"/>
                <a:gd name="connsiteX16" fmla="*/ 375179 w 1057804"/>
                <a:gd name="connsiteY16" fmla="*/ 28575 h 990600"/>
                <a:gd name="connsiteX17" fmla="*/ 435504 w 1057804"/>
                <a:gd name="connsiteY17" fmla="*/ 22225 h 990600"/>
                <a:gd name="connsiteX18" fmla="*/ 467254 w 1057804"/>
                <a:gd name="connsiteY18" fmla="*/ 15875 h 990600"/>
                <a:gd name="connsiteX19" fmla="*/ 521229 w 1057804"/>
                <a:gd name="connsiteY19" fmla="*/ 3175 h 990600"/>
                <a:gd name="connsiteX20" fmla="*/ 546629 w 1057804"/>
                <a:gd name="connsiteY20" fmla="*/ 0 h 990600"/>
                <a:gd name="connsiteX21" fmla="*/ 660929 w 1057804"/>
                <a:gd name="connsiteY21" fmla="*/ 3175 h 990600"/>
                <a:gd name="connsiteX22" fmla="*/ 673629 w 1057804"/>
                <a:gd name="connsiteY22" fmla="*/ 9525 h 990600"/>
                <a:gd name="connsiteX23" fmla="*/ 683154 w 1057804"/>
                <a:gd name="connsiteY23" fmla="*/ 12700 h 990600"/>
                <a:gd name="connsiteX24" fmla="*/ 699029 w 1057804"/>
                <a:gd name="connsiteY24" fmla="*/ 19050 h 990600"/>
                <a:gd name="connsiteX25" fmla="*/ 718079 w 1057804"/>
                <a:gd name="connsiteY25" fmla="*/ 22225 h 990600"/>
                <a:gd name="connsiteX26" fmla="*/ 749829 w 1057804"/>
                <a:gd name="connsiteY26" fmla="*/ 28575 h 990600"/>
                <a:gd name="connsiteX27" fmla="*/ 838729 w 1057804"/>
                <a:gd name="connsiteY27" fmla="*/ 25400 h 990600"/>
                <a:gd name="connsiteX28" fmla="*/ 864129 w 1057804"/>
                <a:gd name="connsiteY28" fmla="*/ 28575 h 990600"/>
                <a:gd name="connsiteX29" fmla="*/ 876829 w 1057804"/>
                <a:gd name="connsiteY29" fmla="*/ 47625 h 990600"/>
                <a:gd name="connsiteX30" fmla="*/ 892704 w 1057804"/>
                <a:gd name="connsiteY30" fmla="*/ 66675 h 990600"/>
                <a:gd name="connsiteX31" fmla="*/ 895879 w 1057804"/>
                <a:gd name="connsiteY31" fmla="*/ 85725 h 990600"/>
                <a:gd name="connsiteX32" fmla="*/ 905404 w 1057804"/>
                <a:gd name="connsiteY32" fmla="*/ 92075 h 990600"/>
                <a:gd name="connsiteX33" fmla="*/ 914929 w 1057804"/>
                <a:gd name="connsiteY33" fmla="*/ 95250 h 990600"/>
                <a:gd name="connsiteX34" fmla="*/ 968904 w 1057804"/>
                <a:gd name="connsiteY34" fmla="*/ 101600 h 990600"/>
                <a:gd name="connsiteX35" fmla="*/ 981604 w 1057804"/>
                <a:gd name="connsiteY35" fmla="*/ 104775 h 990600"/>
                <a:gd name="connsiteX36" fmla="*/ 991129 w 1057804"/>
                <a:gd name="connsiteY36" fmla="*/ 117475 h 990600"/>
                <a:gd name="connsiteX37" fmla="*/ 1000654 w 1057804"/>
                <a:gd name="connsiteY37" fmla="*/ 136525 h 990600"/>
                <a:gd name="connsiteX38" fmla="*/ 997479 w 1057804"/>
                <a:gd name="connsiteY38" fmla="*/ 146050 h 990600"/>
                <a:gd name="connsiteX39" fmla="*/ 978429 w 1057804"/>
                <a:gd name="connsiteY39" fmla="*/ 158750 h 990600"/>
                <a:gd name="connsiteX40" fmla="*/ 972079 w 1057804"/>
                <a:gd name="connsiteY40" fmla="*/ 168275 h 990600"/>
                <a:gd name="connsiteX41" fmla="*/ 984779 w 1057804"/>
                <a:gd name="connsiteY41" fmla="*/ 234950 h 990600"/>
                <a:gd name="connsiteX42" fmla="*/ 994304 w 1057804"/>
                <a:gd name="connsiteY42" fmla="*/ 241300 h 990600"/>
                <a:gd name="connsiteX43" fmla="*/ 1016529 w 1057804"/>
                <a:gd name="connsiteY43" fmla="*/ 263525 h 990600"/>
                <a:gd name="connsiteX44" fmla="*/ 1035579 w 1057804"/>
                <a:gd name="connsiteY44" fmla="*/ 307975 h 990600"/>
                <a:gd name="connsiteX45" fmla="*/ 1032404 w 1057804"/>
                <a:gd name="connsiteY45" fmla="*/ 377825 h 990600"/>
                <a:gd name="connsiteX46" fmla="*/ 1029229 w 1057804"/>
                <a:gd name="connsiteY46" fmla="*/ 406400 h 990600"/>
                <a:gd name="connsiteX47" fmla="*/ 1032404 w 1057804"/>
                <a:gd name="connsiteY47" fmla="*/ 450850 h 990600"/>
                <a:gd name="connsiteX48" fmla="*/ 1035579 w 1057804"/>
                <a:gd name="connsiteY48" fmla="*/ 476250 h 990600"/>
                <a:gd name="connsiteX49" fmla="*/ 1041929 w 1057804"/>
                <a:gd name="connsiteY49" fmla="*/ 514350 h 990600"/>
                <a:gd name="connsiteX50" fmla="*/ 1038754 w 1057804"/>
                <a:gd name="connsiteY50" fmla="*/ 527050 h 990600"/>
                <a:gd name="connsiteX51" fmla="*/ 1035579 w 1057804"/>
                <a:gd name="connsiteY51" fmla="*/ 536575 h 990600"/>
                <a:gd name="connsiteX52" fmla="*/ 1051454 w 1057804"/>
                <a:gd name="connsiteY52" fmla="*/ 584200 h 990600"/>
                <a:gd name="connsiteX53" fmla="*/ 1057804 w 1057804"/>
                <a:gd name="connsiteY53" fmla="*/ 596900 h 990600"/>
                <a:gd name="connsiteX54" fmla="*/ 1054629 w 1057804"/>
                <a:gd name="connsiteY54" fmla="*/ 612775 h 990600"/>
                <a:gd name="connsiteX55" fmla="*/ 1048279 w 1057804"/>
                <a:gd name="connsiteY55" fmla="*/ 622300 h 990600"/>
                <a:gd name="connsiteX56" fmla="*/ 1045104 w 1057804"/>
                <a:gd name="connsiteY56" fmla="*/ 638175 h 990600"/>
                <a:gd name="connsiteX57" fmla="*/ 1041929 w 1057804"/>
                <a:gd name="connsiteY57" fmla="*/ 682625 h 990600"/>
                <a:gd name="connsiteX58" fmla="*/ 1035579 w 1057804"/>
                <a:gd name="connsiteY58" fmla="*/ 692150 h 990600"/>
                <a:gd name="connsiteX59" fmla="*/ 1026054 w 1057804"/>
                <a:gd name="connsiteY59" fmla="*/ 704850 h 990600"/>
                <a:gd name="connsiteX60" fmla="*/ 1016529 w 1057804"/>
                <a:gd name="connsiteY60" fmla="*/ 727075 h 990600"/>
                <a:gd name="connsiteX61" fmla="*/ 1003829 w 1057804"/>
                <a:gd name="connsiteY61" fmla="*/ 746125 h 990600"/>
                <a:gd name="connsiteX62" fmla="*/ 1000654 w 1057804"/>
                <a:gd name="connsiteY62" fmla="*/ 755650 h 990600"/>
                <a:gd name="connsiteX63" fmla="*/ 987954 w 1057804"/>
                <a:gd name="connsiteY63" fmla="*/ 790575 h 990600"/>
                <a:gd name="connsiteX64" fmla="*/ 981604 w 1057804"/>
                <a:gd name="connsiteY64" fmla="*/ 825500 h 990600"/>
                <a:gd name="connsiteX65" fmla="*/ 978429 w 1057804"/>
                <a:gd name="connsiteY65" fmla="*/ 838200 h 990600"/>
                <a:gd name="connsiteX66" fmla="*/ 975254 w 1057804"/>
                <a:gd name="connsiteY66" fmla="*/ 847725 h 990600"/>
                <a:gd name="connsiteX67" fmla="*/ 956204 w 1057804"/>
                <a:gd name="connsiteY67" fmla="*/ 854075 h 990600"/>
                <a:gd name="connsiteX68" fmla="*/ 940329 w 1057804"/>
                <a:gd name="connsiteY68" fmla="*/ 860425 h 990600"/>
                <a:gd name="connsiteX69" fmla="*/ 899054 w 1057804"/>
                <a:gd name="connsiteY69" fmla="*/ 904875 h 990600"/>
                <a:gd name="connsiteX70" fmla="*/ 889529 w 1057804"/>
                <a:gd name="connsiteY70" fmla="*/ 911225 h 990600"/>
                <a:gd name="connsiteX71" fmla="*/ 857779 w 1057804"/>
                <a:gd name="connsiteY71" fmla="*/ 914400 h 990600"/>
                <a:gd name="connsiteX72" fmla="*/ 841904 w 1057804"/>
                <a:gd name="connsiteY72" fmla="*/ 917575 h 990600"/>
                <a:gd name="connsiteX73" fmla="*/ 784754 w 1057804"/>
                <a:gd name="connsiteY73" fmla="*/ 923925 h 990600"/>
                <a:gd name="connsiteX74" fmla="*/ 746654 w 1057804"/>
                <a:gd name="connsiteY74" fmla="*/ 933450 h 990600"/>
                <a:gd name="connsiteX75" fmla="*/ 714904 w 1057804"/>
                <a:gd name="connsiteY75" fmla="*/ 942975 h 990600"/>
                <a:gd name="connsiteX76" fmla="*/ 692679 w 1057804"/>
                <a:gd name="connsiteY76" fmla="*/ 949325 h 990600"/>
                <a:gd name="connsiteX77" fmla="*/ 686329 w 1057804"/>
                <a:gd name="connsiteY77" fmla="*/ 958850 h 990600"/>
                <a:gd name="connsiteX78" fmla="*/ 670454 w 1057804"/>
                <a:gd name="connsiteY78" fmla="*/ 965200 h 990600"/>
                <a:gd name="connsiteX79" fmla="*/ 619654 w 1057804"/>
                <a:gd name="connsiteY79" fmla="*/ 974725 h 990600"/>
                <a:gd name="connsiteX80" fmla="*/ 606954 w 1057804"/>
                <a:gd name="connsiteY80" fmla="*/ 977900 h 990600"/>
                <a:gd name="connsiteX81" fmla="*/ 587904 w 1057804"/>
                <a:gd name="connsiteY81" fmla="*/ 984250 h 990600"/>
                <a:gd name="connsiteX82" fmla="*/ 575204 w 1057804"/>
                <a:gd name="connsiteY82" fmla="*/ 987425 h 990600"/>
                <a:gd name="connsiteX83" fmla="*/ 473604 w 1057804"/>
                <a:gd name="connsiteY83" fmla="*/ 990600 h 990600"/>
                <a:gd name="connsiteX84" fmla="*/ 448204 w 1057804"/>
                <a:gd name="connsiteY84" fmla="*/ 987425 h 990600"/>
                <a:gd name="connsiteX85" fmla="*/ 438679 w 1057804"/>
                <a:gd name="connsiteY85" fmla="*/ 981075 h 990600"/>
                <a:gd name="connsiteX86" fmla="*/ 425979 w 1057804"/>
                <a:gd name="connsiteY86" fmla="*/ 977900 h 990600"/>
                <a:gd name="connsiteX87" fmla="*/ 416454 w 1057804"/>
                <a:gd name="connsiteY87" fmla="*/ 974725 h 990600"/>
                <a:gd name="connsiteX88" fmla="*/ 391054 w 1057804"/>
                <a:gd name="connsiteY88" fmla="*/ 968375 h 990600"/>
                <a:gd name="connsiteX89" fmla="*/ 381529 w 1057804"/>
                <a:gd name="connsiteY89" fmla="*/ 962025 h 990600"/>
                <a:gd name="connsiteX90" fmla="*/ 368829 w 1057804"/>
                <a:gd name="connsiteY90" fmla="*/ 958850 h 990600"/>
                <a:gd name="connsiteX91" fmla="*/ 359304 w 1057804"/>
                <a:gd name="connsiteY91" fmla="*/ 955675 h 990600"/>
                <a:gd name="connsiteX92" fmla="*/ 302154 w 1057804"/>
                <a:gd name="connsiteY92" fmla="*/ 952500 h 990600"/>
                <a:gd name="connsiteX93" fmla="*/ 276754 w 1057804"/>
                <a:gd name="connsiteY93" fmla="*/ 936625 h 990600"/>
                <a:gd name="connsiteX94" fmla="*/ 257704 w 1057804"/>
                <a:gd name="connsiteY94" fmla="*/ 927100 h 990600"/>
                <a:gd name="connsiteX95" fmla="*/ 248179 w 1057804"/>
                <a:gd name="connsiteY95" fmla="*/ 920750 h 990600"/>
                <a:gd name="connsiteX96" fmla="*/ 232304 w 1057804"/>
                <a:gd name="connsiteY96" fmla="*/ 901700 h 990600"/>
                <a:gd name="connsiteX97" fmla="*/ 216429 w 1057804"/>
                <a:gd name="connsiteY97" fmla="*/ 889000 h 990600"/>
                <a:gd name="connsiteX98" fmla="*/ 184679 w 1057804"/>
                <a:gd name="connsiteY98" fmla="*/ 885825 h 990600"/>
                <a:gd name="connsiteX99" fmla="*/ 156104 w 1057804"/>
                <a:gd name="connsiteY99" fmla="*/ 879475 h 990600"/>
                <a:gd name="connsiteX100" fmla="*/ 149754 w 1057804"/>
                <a:gd name="connsiteY100" fmla="*/ 869950 h 990600"/>
                <a:gd name="connsiteX101" fmla="*/ 146579 w 1057804"/>
                <a:gd name="connsiteY101" fmla="*/ 860425 h 990600"/>
                <a:gd name="connsiteX102" fmla="*/ 137054 w 1057804"/>
                <a:gd name="connsiteY102" fmla="*/ 854075 h 990600"/>
                <a:gd name="connsiteX103" fmla="*/ 133879 w 1057804"/>
                <a:gd name="connsiteY103" fmla="*/ 841375 h 990600"/>
                <a:gd name="connsiteX104" fmla="*/ 130704 w 1057804"/>
                <a:gd name="connsiteY104" fmla="*/ 812800 h 990600"/>
                <a:gd name="connsiteX105" fmla="*/ 118004 w 1057804"/>
                <a:gd name="connsiteY105" fmla="*/ 787400 h 990600"/>
                <a:gd name="connsiteX106" fmla="*/ 105304 w 1057804"/>
                <a:gd name="connsiteY106" fmla="*/ 765175 h 990600"/>
                <a:gd name="connsiteX107" fmla="*/ 92604 w 1057804"/>
                <a:gd name="connsiteY107" fmla="*/ 698500 h 990600"/>
                <a:gd name="connsiteX108" fmla="*/ 83079 w 1057804"/>
                <a:gd name="connsiteY108" fmla="*/ 692150 h 990600"/>
                <a:gd name="connsiteX109" fmla="*/ 64029 w 1057804"/>
                <a:gd name="connsiteY109" fmla="*/ 669925 h 990600"/>
                <a:gd name="connsiteX110" fmla="*/ 51329 w 1057804"/>
                <a:gd name="connsiteY110" fmla="*/ 663575 h 990600"/>
                <a:gd name="connsiteX111" fmla="*/ 32279 w 1057804"/>
                <a:gd name="connsiteY111" fmla="*/ 650875 h 990600"/>
                <a:gd name="connsiteX112" fmla="*/ 29104 w 1057804"/>
                <a:gd name="connsiteY112" fmla="*/ 641350 h 990600"/>
                <a:gd name="connsiteX113" fmla="*/ 25929 w 1057804"/>
                <a:gd name="connsiteY113" fmla="*/ 609600 h 990600"/>
                <a:gd name="connsiteX114" fmla="*/ 22754 w 1057804"/>
                <a:gd name="connsiteY114" fmla="*/ 558800 h 990600"/>
                <a:gd name="connsiteX115" fmla="*/ 16404 w 1057804"/>
                <a:gd name="connsiteY115" fmla="*/ 546100 h 990600"/>
                <a:gd name="connsiteX116" fmla="*/ 22754 w 1057804"/>
                <a:gd name="connsiteY116" fmla="*/ 441325 h 990600"/>
                <a:gd name="connsiteX117" fmla="*/ 25929 w 1057804"/>
                <a:gd name="connsiteY117" fmla="*/ 428625 h 990600"/>
                <a:gd name="connsiteX118" fmla="*/ 35454 w 1057804"/>
                <a:gd name="connsiteY118" fmla="*/ 406400 h 990600"/>
                <a:gd name="connsiteX119" fmla="*/ 38629 w 1057804"/>
                <a:gd name="connsiteY119" fmla="*/ 371475 h 990600"/>
                <a:gd name="connsiteX120" fmla="*/ 41804 w 1057804"/>
                <a:gd name="connsiteY120" fmla="*/ 361950 h 990600"/>
                <a:gd name="connsiteX121" fmla="*/ 51329 w 1057804"/>
                <a:gd name="connsiteY121" fmla="*/ 336550 h 990600"/>
                <a:gd name="connsiteX122" fmla="*/ 57679 w 1057804"/>
                <a:gd name="connsiteY122" fmla="*/ 320675 h 990600"/>
                <a:gd name="connsiteX123" fmla="*/ 70379 w 1057804"/>
                <a:gd name="connsiteY123" fmla="*/ 307975 h 990600"/>
                <a:gd name="connsiteX124" fmla="*/ 76729 w 1057804"/>
                <a:gd name="connsiteY124" fmla="*/ 292100 h 990600"/>
                <a:gd name="connsiteX125" fmla="*/ 70379 w 1057804"/>
                <a:gd name="connsiteY125" fmla="*/ 273050 h 990600"/>
                <a:gd name="connsiteX126" fmla="*/ 67204 w 1057804"/>
                <a:gd name="connsiteY126" fmla="*/ 263525 h 990600"/>
                <a:gd name="connsiteX127" fmla="*/ 19579 w 1057804"/>
                <a:gd name="connsiteY127" fmla="*/ 257175 h 990600"/>
                <a:gd name="connsiteX128" fmla="*/ 16404 w 1057804"/>
                <a:gd name="connsiteY128" fmla="*/ 247650 h 990600"/>
                <a:gd name="connsiteX129" fmla="*/ 6879 w 1057804"/>
                <a:gd name="connsiteY129" fmla="*/ 225425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057804" h="990600">
                  <a:moveTo>
                    <a:pt x="6879" y="225425"/>
                  </a:moveTo>
                  <a:cubicBezTo>
                    <a:pt x="13758" y="221192"/>
                    <a:pt x="41117" y="225931"/>
                    <a:pt x="57679" y="222250"/>
                  </a:cubicBezTo>
                  <a:cubicBezTo>
                    <a:pt x="61404" y="221422"/>
                    <a:pt x="61157" y="215238"/>
                    <a:pt x="64029" y="212725"/>
                  </a:cubicBezTo>
                  <a:cubicBezTo>
                    <a:pt x="69772" y="207699"/>
                    <a:pt x="76974" y="204604"/>
                    <a:pt x="83079" y="200025"/>
                  </a:cubicBezTo>
                  <a:cubicBezTo>
                    <a:pt x="94010" y="191827"/>
                    <a:pt x="107232" y="182846"/>
                    <a:pt x="114829" y="171450"/>
                  </a:cubicBezTo>
                  <a:lnTo>
                    <a:pt x="133879" y="142875"/>
                  </a:lnTo>
                  <a:cubicBezTo>
                    <a:pt x="135996" y="139700"/>
                    <a:pt x="137176" y="135640"/>
                    <a:pt x="140229" y="133350"/>
                  </a:cubicBezTo>
                  <a:cubicBezTo>
                    <a:pt x="143105" y="131193"/>
                    <a:pt x="157811" y="119796"/>
                    <a:pt x="162454" y="117475"/>
                  </a:cubicBezTo>
                  <a:cubicBezTo>
                    <a:pt x="167552" y="114926"/>
                    <a:pt x="173347" y="113893"/>
                    <a:pt x="178329" y="111125"/>
                  </a:cubicBezTo>
                  <a:cubicBezTo>
                    <a:pt x="182955" y="108555"/>
                    <a:pt x="186296" y="103967"/>
                    <a:pt x="191029" y="101600"/>
                  </a:cubicBezTo>
                  <a:cubicBezTo>
                    <a:pt x="234846" y="79692"/>
                    <a:pt x="202194" y="99083"/>
                    <a:pt x="225954" y="88900"/>
                  </a:cubicBezTo>
                  <a:cubicBezTo>
                    <a:pt x="230304" y="87036"/>
                    <a:pt x="234222" y="84212"/>
                    <a:pt x="238654" y="82550"/>
                  </a:cubicBezTo>
                  <a:cubicBezTo>
                    <a:pt x="243713" y="80653"/>
                    <a:pt x="255565" y="79152"/>
                    <a:pt x="260879" y="76200"/>
                  </a:cubicBezTo>
                  <a:cubicBezTo>
                    <a:pt x="278229" y="66561"/>
                    <a:pt x="277654" y="61688"/>
                    <a:pt x="295804" y="57150"/>
                  </a:cubicBezTo>
                  <a:cubicBezTo>
                    <a:pt x="303064" y="55335"/>
                    <a:pt x="310621" y="55033"/>
                    <a:pt x="318029" y="53975"/>
                  </a:cubicBezTo>
                  <a:cubicBezTo>
                    <a:pt x="324379" y="51858"/>
                    <a:pt x="331339" y="51069"/>
                    <a:pt x="337079" y="47625"/>
                  </a:cubicBezTo>
                  <a:cubicBezTo>
                    <a:pt x="348571" y="40730"/>
                    <a:pt x="361775" y="31554"/>
                    <a:pt x="375179" y="28575"/>
                  </a:cubicBezTo>
                  <a:cubicBezTo>
                    <a:pt x="395352" y="24092"/>
                    <a:pt x="414579" y="23835"/>
                    <a:pt x="435504" y="22225"/>
                  </a:cubicBezTo>
                  <a:cubicBezTo>
                    <a:pt x="457023" y="15052"/>
                    <a:pt x="430771" y="23172"/>
                    <a:pt x="467254" y="15875"/>
                  </a:cubicBezTo>
                  <a:cubicBezTo>
                    <a:pt x="511697" y="6986"/>
                    <a:pt x="473427" y="11611"/>
                    <a:pt x="521229" y="3175"/>
                  </a:cubicBezTo>
                  <a:cubicBezTo>
                    <a:pt x="529632" y="1692"/>
                    <a:pt x="538162" y="1058"/>
                    <a:pt x="546629" y="0"/>
                  </a:cubicBezTo>
                  <a:cubicBezTo>
                    <a:pt x="584729" y="1058"/>
                    <a:pt x="622921" y="324"/>
                    <a:pt x="660929" y="3175"/>
                  </a:cubicBezTo>
                  <a:cubicBezTo>
                    <a:pt x="665649" y="3529"/>
                    <a:pt x="669279" y="7661"/>
                    <a:pt x="673629" y="9525"/>
                  </a:cubicBezTo>
                  <a:cubicBezTo>
                    <a:pt x="676705" y="10843"/>
                    <a:pt x="680020" y="11525"/>
                    <a:pt x="683154" y="12700"/>
                  </a:cubicBezTo>
                  <a:cubicBezTo>
                    <a:pt x="688490" y="14701"/>
                    <a:pt x="693531" y="17550"/>
                    <a:pt x="699029" y="19050"/>
                  </a:cubicBezTo>
                  <a:cubicBezTo>
                    <a:pt x="705240" y="20744"/>
                    <a:pt x="711795" y="20828"/>
                    <a:pt x="718079" y="22225"/>
                  </a:cubicBezTo>
                  <a:cubicBezTo>
                    <a:pt x="757978" y="31091"/>
                    <a:pt x="672248" y="17492"/>
                    <a:pt x="749829" y="28575"/>
                  </a:cubicBezTo>
                  <a:cubicBezTo>
                    <a:pt x="779462" y="27517"/>
                    <a:pt x="809077" y="25400"/>
                    <a:pt x="838729" y="25400"/>
                  </a:cubicBezTo>
                  <a:cubicBezTo>
                    <a:pt x="847262" y="25400"/>
                    <a:pt x="856759" y="24276"/>
                    <a:pt x="864129" y="28575"/>
                  </a:cubicBezTo>
                  <a:cubicBezTo>
                    <a:pt x="870721" y="32420"/>
                    <a:pt x="871433" y="42229"/>
                    <a:pt x="876829" y="47625"/>
                  </a:cubicBezTo>
                  <a:cubicBezTo>
                    <a:pt x="889052" y="59848"/>
                    <a:pt x="883863" y="53414"/>
                    <a:pt x="892704" y="66675"/>
                  </a:cubicBezTo>
                  <a:cubicBezTo>
                    <a:pt x="893762" y="73025"/>
                    <a:pt x="893000" y="79967"/>
                    <a:pt x="895879" y="85725"/>
                  </a:cubicBezTo>
                  <a:cubicBezTo>
                    <a:pt x="897586" y="89138"/>
                    <a:pt x="901991" y="90368"/>
                    <a:pt x="905404" y="92075"/>
                  </a:cubicBezTo>
                  <a:cubicBezTo>
                    <a:pt x="908397" y="93572"/>
                    <a:pt x="911711" y="94331"/>
                    <a:pt x="914929" y="95250"/>
                  </a:cubicBezTo>
                  <a:cubicBezTo>
                    <a:pt x="936554" y="101428"/>
                    <a:pt x="937389" y="99176"/>
                    <a:pt x="968904" y="101600"/>
                  </a:cubicBezTo>
                  <a:cubicBezTo>
                    <a:pt x="973137" y="102658"/>
                    <a:pt x="978053" y="102239"/>
                    <a:pt x="981604" y="104775"/>
                  </a:cubicBezTo>
                  <a:cubicBezTo>
                    <a:pt x="985910" y="107851"/>
                    <a:pt x="988053" y="113169"/>
                    <a:pt x="991129" y="117475"/>
                  </a:cubicBezTo>
                  <a:cubicBezTo>
                    <a:pt x="998823" y="128246"/>
                    <a:pt x="996722" y="124729"/>
                    <a:pt x="1000654" y="136525"/>
                  </a:cubicBezTo>
                  <a:cubicBezTo>
                    <a:pt x="999596" y="139700"/>
                    <a:pt x="999846" y="143683"/>
                    <a:pt x="997479" y="146050"/>
                  </a:cubicBezTo>
                  <a:cubicBezTo>
                    <a:pt x="992083" y="151446"/>
                    <a:pt x="978429" y="158750"/>
                    <a:pt x="978429" y="158750"/>
                  </a:cubicBezTo>
                  <a:cubicBezTo>
                    <a:pt x="976312" y="161925"/>
                    <a:pt x="972317" y="164467"/>
                    <a:pt x="972079" y="168275"/>
                  </a:cubicBezTo>
                  <a:cubicBezTo>
                    <a:pt x="970839" y="188122"/>
                    <a:pt x="973757" y="216580"/>
                    <a:pt x="984779" y="234950"/>
                  </a:cubicBezTo>
                  <a:cubicBezTo>
                    <a:pt x="986742" y="238222"/>
                    <a:pt x="991468" y="238747"/>
                    <a:pt x="994304" y="241300"/>
                  </a:cubicBezTo>
                  <a:cubicBezTo>
                    <a:pt x="1002091" y="248309"/>
                    <a:pt x="1010487" y="254966"/>
                    <a:pt x="1016529" y="263525"/>
                  </a:cubicBezTo>
                  <a:cubicBezTo>
                    <a:pt x="1030330" y="283077"/>
                    <a:pt x="1031019" y="289734"/>
                    <a:pt x="1035579" y="307975"/>
                  </a:cubicBezTo>
                  <a:cubicBezTo>
                    <a:pt x="1034521" y="331258"/>
                    <a:pt x="1033905" y="354566"/>
                    <a:pt x="1032404" y="377825"/>
                  </a:cubicBezTo>
                  <a:cubicBezTo>
                    <a:pt x="1031787" y="387389"/>
                    <a:pt x="1029229" y="396816"/>
                    <a:pt x="1029229" y="406400"/>
                  </a:cubicBezTo>
                  <a:cubicBezTo>
                    <a:pt x="1029229" y="421254"/>
                    <a:pt x="1031059" y="436057"/>
                    <a:pt x="1032404" y="450850"/>
                  </a:cubicBezTo>
                  <a:cubicBezTo>
                    <a:pt x="1033177" y="459348"/>
                    <a:pt x="1034313" y="467812"/>
                    <a:pt x="1035579" y="476250"/>
                  </a:cubicBezTo>
                  <a:cubicBezTo>
                    <a:pt x="1037489" y="488983"/>
                    <a:pt x="1041929" y="514350"/>
                    <a:pt x="1041929" y="514350"/>
                  </a:cubicBezTo>
                  <a:cubicBezTo>
                    <a:pt x="1040871" y="518583"/>
                    <a:pt x="1039953" y="522854"/>
                    <a:pt x="1038754" y="527050"/>
                  </a:cubicBezTo>
                  <a:cubicBezTo>
                    <a:pt x="1037835" y="530268"/>
                    <a:pt x="1035579" y="533228"/>
                    <a:pt x="1035579" y="536575"/>
                  </a:cubicBezTo>
                  <a:cubicBezTo>
                    <a:pt x="1035579" y="554526"/>
                    <a:pt x="1044055" y="568168"/>
                    <a:pt x="1051454" y="584200"/>
                  </a:cubicBezTo>
                  <a:cubicBezTo>
                    <a:pt x="1053437" y="588497"/>
                    <a:pt x="1055687" y="592667"/>
                    <a:pt x="1057804" y="596900"/>
                  </a:cubicBezTo>
                  <a:cubicBezTo>
                    <a:pt x="1056746" y="602192"/>
                    <a:pt x="1056524" y="607722"/>
                    <a:pt x="1054629" y="612775"/>
                  </a:cubicBezTo>
                  <a:cubicBezTo>
                    <a:pt x="1053289" y="616348"/>
                    <a:pt x="1049619" y="618727"/>
                    <a:pt x="1048279" y="622300"/>
                  </a:cubicBezTo>
                  <a:cubicBezTo>
                    <a:pt x="1046384" y="627353"/>
                    <a:pt x="1046162" y="632883"/>
                    <a:pt x="1045104" y="638175"/>
                  </a:cubicBezTo>
                  <a:cubicBezTo>
                    <a:pt x="1044046" y="652992"/>
                    <a:pt x="1044510" y="667997"/>
                    <a:pt x="1041929" y="682625"/>
                  </a:cubicBezTo>
                  <a:cubicBezTo>
                    <a:pt x="1041266" y="686383"/>
                    <a:pt x="1037797" y="689045"/>
                    <a:pt x="1035579" y="692150"/>
                  </a:cubicBezTo>
                  <a:cubicBezTo>
                    <a:pt x="1032503" y="696456"/>
                    <a:pt x="1028859" y="700363"/>
                    <a:pt x="1026054" y="704850"/>
                  </a:cubicBezTo>
                  <a:cubicBezTo>
                    <a:pt x="994260" y="755720"/>
                    <a:pt x="1038134" y="688186"/>
                    <a:pt x="1016529" y="727075"/>
                  </a:cubicBezTo>
                  <a:cubicBezTo>
                    <a:pt x="1012823" y="733746"/>
                    <a:pt x="1006242" y="738885"/>
                    <a:pt x="1003829" y="746125"/>
                  </a:cubicBezTo>
                  <a:cubicBezTo>
                    <a:pt x="1002771" y="749300"/>
                    <a:pt x="1001829" y="752516"/>
                    <a:pt x="1000654" y="755650"/>
                  </a:cubicBezTo>
                  <a:cubicBezTo>
                    <a:pt x="994973" y="770799"/>
                    <a:pt x="992401" y="774269"/>
                    <a:pt x="987954" y="790575"/>
                  </a:cubicBezTo>
                  <a:cubicBezTo>
                    <a:pt x="985400" y="799939"/>
                    <a:pt x="983419" y="816424"/>
                    <a:pt x="981604" y="825500"/>
                  </a:cubicBezTo>
                  <a:cubicBezTo>
                    <a:pt x="980748" y="829779"/>
                    <a:pt x="979628" y="834004"/>
                    <a:pt x="978429" y="838200"/>
                  </a:cubicBezTo>
                  <a:cubicBezTo>
                    <a:pt x="977510" y="841418"/>
                    <a:pt x="977977" y="845780"/>
                    <a:pt x="975254" y="847725"/>
                  </a:cubicBezTo>
                  <a:cubicBezTo>
                    <a:pt x="969807" y="851616"/>
                    <a:pt x="962419" y="851589"/>
                    <a:pt x="956204" y="854075"/>
                  </a:cubicBezTo>
                  <a:lnTo>
                    <a:pt x="940329" y="860425"/>
                  </a:lnTo>
                  <a:cubicBezTo>
                    <a:pt x="928806" y="874829"/>
                    <a:pt x="913354" y="895342"/>
                    <a:pt x="899054" y="904875"/>
                  </a:cubicBezTo>
                  <a:cubicBezTo>
                    <a:pt x="895879" y="906992"/>
                    <a:pt x="893247" y="910367"/>
                    <a:pt x="889529" y="911225"/>
                  </a:cubicBezTo>
                  <a:cubicBezTo>
                    <a:pt x="879165" y="913617"/>
                    <a:pt x="868322" y="912994"/>
                    <a:pt x="857779" y="914400"/>
                  </a:cubicBezTo>
                  <a:cubicBezTo>
                    <a:pt x="852430" y="915113"/>
                    <a:pt x="847238" y="916754"/>
                    <a:pt x="841904" y="917575"/>
                  </a:cubicBezTo>
                  <a:cubicBezTo>
                    <a:pt x="825211" y="920143"/>
                    <a:pt x="800985" y="922302"/>
                    <a:pt x="784754" y="923925"/>
                  </a:cubicBezTo>
                  <a:cubicBezTo>
                    <a:pt x="772054" y="927100"/>
                    <a:pt x="759073" y="929310"/>
                    <a:pt x="746654" y="933450"/>
                  </a:cubicBezTo>
                  <a:cubicBezTo>
                    <a:pt x="701383" y="948540"/>
                    <a:pt x="748493" y="933378"/>
                    <a:pt x="714904" y="942975"/>
                  </a:cubicBezTo>
                  <a:cubicBezTo>
                    <a:pt x="683020" y="952085"/>
                    <a:pt x="732381" y="939399"/>
                    <a:pt x="692679" y="949325"/>
                  </a:cubicBezTo>
                  <a:cubicBezTo>
                    <a:pt x="690562" y="952500"/>
                    <a:pt x="689434" y="956632"/>
                    <a:pt x="686329" y="958850"/>
                  </a:cubicBezTo>
                  <a:cubicBezTo>
                    <a:pt x="681691" y="962163"/>
                    <a:pt x="675810" y="963252"/>
                    <a:pt x="670454" y="965200"/>
                  </a:cubicBezTo>
                  <a:cubicBezTo>
                    <a:pt x="644663" y="974578"/>
                    <a:pt x="652742" y="971416"/>
                    <a:pt x="619654" y="974725"/>
                  </a:cubicBezTo>
                  <a:cubicBezTo>
                    <a:pt x="615421" y="975783"/>
                    <a:pt x="611134" y="976646"/>
                    <a:pt x="606954" y="977900"/>
                  </a:cubicBezTo>
                  <a:cubicBezTo>
                    <a:pt x="600543" y="979823"/>
                    <a:pt x="594398" y="982627"/>
                    <a:pt x="587904" y="984250"/>
                  </a:cubicBezTo>
                  <a:cubicBezTo>
                    <a:pt x="583671" y="985308"/>
                    <a:pt x="579561" y="987183"/>
                    <a:pt x="575204" y="987425"/>
                  </a:cubicBezTo>
                  <a:cubicBezTo>
                    <a:pt x="541373" y="989305"/>
                    <a:pt x="507471" y="989542"/>
                    <a:pt x="473604" y="990600"/>
                  </a:cubicBezTo>
                  <a:cubicBezTo>
                    <a:pt x="465137" y="989542"/>
                    <a:pt x="456436" y="989670"/>
                    <a:pt x="448204" y="987425"/>
                  </a:cubicBezTo>
                  <a:cubicBezTo>
                    <a:pt x="444523" y="986421"/>
                    <a:pt x="442186" y="982578"/>
                    <a:pt x="438679" y="981075"/>
                  </a:cubicBezTo>
                  <a:cubicBezTo>
                    <a:pt x="434668" y="979356"/>
                    <a:pt x="430175" y="979099"/>
                    <a:pt x="425979" y="977900"/>
                  </a:cubicBezTo>
                  <a:cubicBezTo>
                    <a:pt x="422761" y="976981"/>
                    <a:pt x="419701" y="975537"/>
                    <a:pt x="416454" y="974725"/>
                  </a:cubicBezTo>
                  <a:cubicBezTo>
                    <a:pt x="409208" y="972914"/>
                    <a:pt x="398312" y="972004"/>
                    <a:pt x="391054" y="968375"/>
                  </a:cubicBezTo>
                  <a:cubicBezTo>
                    <a:pt x="387641" y="966668"/>
                    <a:pt x="385036" y="963528"/>
                    <a:pt x="381529" y="962025"/>
                  </a:cubicBezTo>
                  <a:cubicBezTo>
                    <a:pt x="377518" y="960306"/>
                    <a:pt x="373025" y="960049"/>
                    <a:pt x="368829" y="958850"/>
                  </a:cubicBezTo>
                  <a:cubicBezTo>
                    <a:pt x="365611" y="957931"/>
                    <a:pt x="362636" y="955992"/>
                    <a:pt x="359304" y="955675"/>
                  </a:cubicBezTo>
                  <a:cubicBezTo>
                    <a:pt x="340311" y="953866"/>
                    <a:pt x="321204" y="953558"/>
                    <a:pt x="302154" y="952500"/>
                  </a:cubicBezTo>
                  <a:cubicBezTo>
                    <a:pt x="266245" y="940530"/>
                    <a:pt x="294364" y="954235"/>
                    <a:pt x="276754" y="936625"/>
                  </a:cubicBezTo>
                  <a:cubicBezTo>
                    <a:pt x="267655" y="927526"/>
                    <a:pt x="268033" y="932265"/>
                    <a:pt x="257704" y="927100"/>
                  </a:cubicBezTo>
                  <a:cubicBezTo>
                    <a:pt x="254291" y="925393"/>
                    <a:pt x="251354" y="922867"/>
                    <a:pt x="248179" y="920750"/>
                  </a:cubicBezTo>
                  <a:cubicBezTo>
                    <a:pt x="241416" y="910605"/>
                    <a:pt x="242083" y="910256"/>
                    <a:pt x="232304" y="901700"/>
                  </a:cubicBezTo>
                  <a:cubicBezTo>
                    <a:pt x="227204" y="897238"/>
                    <a:pt x="222858" y="891143"/>
                    <a:pt x="216429" y="889000"/>
                  </a:cubicBezTo>
                  <a:cubicBezTo>
                    <a:pt x="206339" y="885637"/>
                    <a:pt x="195233" y="887144"/>
                    <a:pt x="184679" y="885825"/>
                  </a:cubicBezTo>
                  <a:cubicBezTo>
                    <a:pt x="166798" y="883590"/>
                    <a:pt x="169412" y="883911"/>
                    <a:pt x="156104" y="879475"/>
                  </a:cubicBezTo>
                  <a:cubicBezTo>
                    <a:pt x="153987" y="876300"/>
                    <a:pt x="151461" y="873363"/>
                    <a:pt x="149754" y="869950"/>
                  </a:cubicBezTo>
                  <a:cubicBezTo>
                    <a:pt x="148257" y="866957"/>
                    <a:pt x="148670" y="863038"/>
                    <a:pt x="146579" y="860425"/>
                  </a:cubicBezTo>
                  <a:cubicBezTo>
                    <a:pt x="144195" y="857445"/>
                    <a:pt x="140229" y="856192"/>
                    <a:pt x="137054" y="854075"/>
                  </a:cubicBezTo>
                  <a:cubicBezTo>
                    <a:pt x="135996" y="849842"/>
                    <a:pt x="134543" y="845688"/>
                    <a:pt x="133879" y="841375"/>
                  </a:cubicBezTo>
                  <a:cubicBezTo>
                    <a:pt x="132422" y="831903"/>
                    <a:pt x="133408" y="821994"/>
                    <a:pt x="130704" y="812800"/>
                  </a:cubicBezTo>
                  <a:cubicBezTo>
                    <a:pt x="128033" y="803719"/>
                    <a:pt x="122237" y="795867"/>
                    <a:pt x="118004" y="787400"/>
                  </a:cubicBezTo>
                  <a:cubicBezTo>
                    <a:pt x="109947" y="771287"/>
                    <a:pt x="114279" y="778638"/>
                    <a:pt x="105304" y="765175"/>
                  </a:cubicBezTo>
                  <a:cubicBezTo>
                    <a:pt x="101071" y="742950"/>
                    <a:pt x="99191" y="720144"/>
                    <a:pt x="92604" y="698500"/>
                  </a:cubicBezTo>
                  <a:cubicBezTo>
                    <a:pt x="91493" y="694849"/>
                    <a:pt x="85777" y="694848"/>
                    <a:pt x="83079" y="692150"/>
                  </a:cubicBezTo>
                  <a:cubicBezTo>
                    <a:pt x="72239" y="681310"/>
                    <a:pt x="76125" y="678565"/>
                    <a:pt x="64029" y="669925"/>
                  </a:cubicBezTo>
                  <a:cubicBezTo>
                    <a:pt x="60178" y="667174"/>
                    <a:pt x="55180" y="666326"/>
                    <a:pt x="51329" y="663575"/>
                  </a:cubicBezTo>
                  <a:cubicBezTo>
                    <a:pt x="30519" y="648711"/>
                    <a:pt x="52711" y="657686"/>
                    <a:pt x="32279" y="650875"/>
                  </a:cubicBezTo>
                  <a:cubicBezTo>
                    <a:pt x="31221" y="647700"/>
                    <a:pt x="29613" y="644658"/>
                    <a:pt x="29104" y="641350"/>
                  </a:cubicBezTo>
                  <a:cubicBezTo>
                    <a:pt x="27487" y="630838"/>
                    <a:pt x="26745" y="620205"/>
                    <a:pt x="25929" y="609600"/>
                  </a:cubicBezTo>
                  <a:cubicBezTo>
                    <a:pt x="24628" y="592684"/>
                    <a:pt x="25271" y="575579"/>
                    <a:pt x="22754" y="558800"/>
                  </a:cubicBezTo>
                  <a:cubicBezTo>
                    <a:pt x="22052" y="554119"/>
                    <a:pt x="18521" y="550333"/>
                    <a:pt x="16404" y="546100"/>
                  </a:cubicBezTo>
                  <a:cubicBezTo>
                    <a:pt x="18721" y="481236"/>
                    <a:pt x="13955" y="480920"/>
                    <a:pt x="22754" y="441325"/>
                  </a:cubicBezTo>
                  <a:cubicBezTo>
                    <a:pt x="23701" y="437065"/>
                    <a:pt x="24397" y="432711"/>
                    <a:pt x="25929" y="428625"/>
                  </a:cubicBezTo>
                  <a:cubicBezTo>
                    <a:pt x="49469" y="365851"/>
                    <a:pt x="19685" y="453706"/>
                    <a:pt x="35454" y="406400"/>
                  </a:cubicBezTo>
                  <a:cubicBezTo>
                    <a:pt x="36512" y="394758"/>
                    <a:pt x="36976" y="383047"/>
                    <a:pt x="38629" y="371475"/>
                  </a:cubicBezTo>
                  <a:cubicBezTo>
                    <a:pt x="39102" y="368162"/>
                    <a:pt x="40885" y="365168"/>
                    <a:pt x="41804" y="361950"/>
                  </a:cubicBezTo>
                  <a:cubicBezTo>
                    <a:pt x="49387" y="335410"/>
                    <a:pt x="39492" y="363184"/>
                    <a:pt x="51329" y="336550"/>
                  </a:cubicBezTo>
                  <a:cubicBezTo>
                    <a:pt x="53644" y="331342"/>
                    <a:pt x="54518" y="325417"/>
                    <a:pt x="57679" y="320675"/>
                  </a:cubicBezTo>
                  <a:cubicBezTo>
                    <a:pt x="61000" y="315694"/>
                    <a:pt x="66146" y="312208"/>
                    <a:pt x="70379" y="307975"/>
                  </a:cubicBezTo>
                  <a:cubicBezTo>
                    <a:pt x="72496" y="302683"/>
                    <a:pt x="76729" y="297799"/>
                    <a:pt x="76729" y="292100"/>
                  </a:cubicBezTo>
                  <a:cubicBezTo>
                    <a:pt x="76729" y="285407"/>
                    <a:pt x="72496" y="279400"/>
                    <a:pt x="70379" y="273050"/>
                  </a:cubicBezTo>
                  <a:cubicBezTo>
                    <a:pt x="69321" y="269875"/>
                    <a:pt x="70451" y="264337"/>
                    <a:pt x="67204" y="263525"/>
                  </a:cubicBezTo>
                  <a:cubicBezTo>
                    <a:pt x="43163" y="257515"/>
                    <a:pt x="58850" y="260745"/>
                    <a:pt x="19579" y="257175"/>
                  </a:cubicBezTo>
                  <a:cubicBezTo>
                    <a:pt x="18521" y="254000"/>
                    <a:pt x="17901" y="250643"/>
                    <a:pt x="16404" y="247650"/>
                  </a:cubicBezTo>
                  <a:cubicBezTo>
                    <a:pt x="8880" y="232602"/>
                    <a:pt x="0" y="229658"/>
                    <a:pt x="6879" y="22542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/>
            <a:srcRect l="95799" t="89503" r="3038" b="784"/>
            <a:stretch>
              <a:fillRect/>
            </a:stretch>
          </p:blipFill>
          <p:spPr bwMode="auto">
            <a:xfrm>
              <a:off x="6803304" y="5040550"/>
              <a:ext cx="54256" cy="72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3"/>
            <p:cNvSpPr txBox="1">
              <a:spLocks noChangeArrowheads="1"/>
            </p:cNvSpPr>
            <p:nvPr/>
          </p:nvSpPr>
          <p:spPr bwMode="auto">
            <a:xfrm>
              <a:off x="4903632" y="6070822"/>
              <a:ext cx="2020850" cy="3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i="1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m/z</a:t>
              </a:r>
              <a:r>
                <a:rPr lang="en-US" sz="1000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 = 6,409 Da</a:t>
              </a:r>
              <a:endParaRPr lang="en-US" sz="1000" i="1">
                <a:solidFill>
                  <a:schemeClr val="bg1"/>
                </a:solidFill>
                <a:latin typeface="Calisto MT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011988" y="4398963"/>
            <a:ext cx="2022475" cy="2006600"/>
            <a:chOff x="7011490" y="4398191"/>
            <a:chExt cx="2022973" cy="2007372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/>
            <a:srcRect l="29720" t="23334" r="35318" b="43333"/>
            <a:stretch>
              <a:fillRect/>
            </a:stretch>
          </p:blipFill>
          <p:spPr bwMode="auto">
            <a:xfrm>
              <a:off x="7026979" y="4398191"/>
              <a:ext cx="2007484" cy="20073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34" name="Freeform 33"/>
            <p:cNvSpPr/>
            <p:nvPr/>
          </p:nvSpPr>
          <p:spPr bwMode="auto">
            <a:xfrm>
              <a:off x="7373529" y="4811100"/>
              <a:ext cx="1392580" cy="1305427"/>
            </a:xfrm>
            <a:custGeom>
              <a:avLst/>
              <a:gdLst>
                <a:gd name="connsiteX0" fmla="*/ 6879 w 1057804"/>
                <a:gd name="connsiteY0" fmla="*/ 225425 h 990600"/>
                <a:gd name="connsiteX1" fmla="*/ 57679 w 1057804"/>
                <a:gd name="connsiteY1" fmla="*/ 222250 h 990600"/>
                <a:gd name="connsiteX2" fmla="*/ 64029 w 1057804"/>
                <a:gd name="connsiteY2" fmla="*/ 212725 h 990600"/>
                <a:gd name="connsiteX3" fmla="*/ 83079 w 1057804"/>
                <a:gd name="connsiteY3" fmla="*/ 200025 h 990600"/>
                <a:gd name="connsiteX4" fmla="*/ 114829 w 1057804"/>
                <a:gd name="connsiteY4" fmla="*/ 171450 h 990600"/>
                <a:gd name="connsiteX5" fmla="*/ 133879 w 1057804"/>
                <a:gd name="connsiteY5" fmla="*/ 142875 h 990600"/>
                <a:gd name="connsiteX6" fmla="*/ 140229 w 1057804"/>
                <a:gd name="connsiteY6" fmla="*/ 133350 h 990600"/>
                <a:gd name="connsiteX7" fmla="*/ 162454 w 1057804"/>
                <a:gd name="connsiteY7" fmla="*/ 117475 h 990600"/>
                <a:gd name="connsiteX8" fmla="*/ 178329 w 1057804"/>
                <a:gd name="connsiteY8" fmla="*/ 111125 h 990600"/>
                <a:gd name="connsiteX9" fmla="*/ 191029 w 1057804"/>
                <a:gd name="connsiteY9" fmla="*/ 101600 h 990600"/>
                <a:gd name="connsiteX10" fmla="*/ 225954 w 1057804"/>
                <a:gd name="connsiteY10" fmla="*/ 88900 h 990600"/>
                <a:gd name="connsiteX11" fmla="*/ 238654 w 1057804"/>
                <a:gd name="connsiteY11" fmla="*/ 82550 h 990600"/>
                <a:gd name="connsiteX12" fmla="*/ 260879 w 1057804"/>
                <a:gd name="connsiteY12" fmla="*/ 76200 h 990600"/>
                <a:gd name="connsiteX13" fmla="*/ 295804 w 1057804"/>
                <a:gd name="connsiteY13" fmla="*/ 57150 h 990600"/>
                <a:gd name="connsiteX14" fmla="*/ 318029 w 1057804"/>
                <a:gd name="connsiteY14" fmla="*/ 53975 h 990600"/>
                <a:gd name="connsiteX15" fmla="*/ 337079 w 1057804"/>
                <a:gd name="connsiteY15" fmla="*/ 47625 h 990600"/>
                <a:gd name="connsiteX16" fmla="*/ 375179 w 1057804"/>
                <a:gd name="connsiteY16" fmla="*/ 28575 h 990600"/>
                <a:gd name="connsiteX17" fmla="*/ 435504 w 1057804"/>
                <a:gd name="connsiteY17" fmla="*/ 22225 h 990600"/>
                <a:gd name="connsiteX18" fmla="*/ 467254 w 1057804"/>
                <a:gd name="connsiteY18" fmla="*/ 15875 h 990600"/>
                <a:gd name="connsiteX19" fmla="*/ 521229 w 1057804"/>
                <a:gd name="connsiteY19" fmla="*/ 3175 h 990600"/>
                <a:gd name="connsiteX20" fmla="*/ 546629 w 1057804"/>
                <a:gd name="connsiteY20" fmla="*/ 0 h 990600"/>
                <a:gd name="connsiteX21" fmla="*/ 660929 w 1057804"/>
                <a:gd name="connsiteY21" fmla="*/ 3175 h 990600"/>
                <a:gd name="connsiteX22" fmla="*/ 673629 w 1057804"/>
                <a:gd name="connsiteY22" fmla="*/ 9525 h 990600"/>
                <a:gd name="connsiteX23" fmla="*/ 683154 w 1057804"/>
                <a:gd name="connsiteY23" fmla="*/ 12700 h 990600"/>
                <a:gd name="connsiteX24" fmla="*/ 699029 w 1057804"/>
                <a:gd name="connsiteY24" fmla="*/ 19050 h 990600"/>
                <a:gd name="connsiteX25" fmla="*/ 718079 w 1057804"/>
                <a:gd name="connsiteY25" fmla="*/ 22225 h 990600"/>
                <a:gd name="connsiteX26" fmla="*/ 749829 w 1057804"/>
                <a:gd name="connsiteY26" fmla="*/ 28575 h 990600"/>
                <a:gd name="connsiteX27" fmla="*/ 838729 w 1057804"/>
                <a:gd name="connsiteY27" fmla="*/ 25400 h 990600"/>
                <a:gd name="connsiteX28" fmla="*/ 864129 w 1057804"/>
                <a:gd name="connsiteY28" fmla="*/ 28575 h 990600"/>
                <a:gd name="connsiteX29" fmla="*/ 876829 w 1057804"/>
                <a:gd name="connsiteY29" fmla="*/ 47625 h 990600"/>
                <a:gd name="connsiteX30" fmla="*/ 892704 w 1057804"/>
                <a:gd name="connsiteY30" fmla="*/ 66675 h 990600"/>
                <a:gd name="connsiteX31" fmla="*/ 895879 w 1057804"/>
                <a:gd name="connsiteY31" fmla="*/ 85725 h 990600"/>
                <a:gd name="connsiteX32" fmla="*/ 905404 w 1057804"/>
                <a:gd name="connsiteY32" fmla="*/ 92075 h 990600"/>
                <a:gd name="connsiteX33" fmla="*/ 914929 w 1057804"/>
                <a:gd name="connsiteY33" fmla="*/ 95250 h 990600"/>
                <a:gd name="connsiteX34" fmla="*/ 968904 w 1057804"/>
                <a:gd name="connsiteY34" fmla="*/ 101600 h 990600"/>
                <a:gd name="connsiteX35" fmla="*/ 981604 w 1057804"/>
                <a:gd name="connsiteY35" fmla="*/ 104775 h 990600"/>
                <a:gd name="connsiteX36" fmla="*/ 991129 w 1057804"/>
                <a:gd name="connsiteY36" fmla="*/ 117475 h 990600"/>
                <a:gd name="connsiteX37" fmla="*/ 1000654 w 1057804"/>
                <a:gd name="connsiteY37" fmla="*/ 136525 h 990600"/>
                <a:gd name="connsiteX38" fmla="*/ 997479 w 1057804"/>
                <a:gd name="connsiteY38" fmla="*/ 146050 h 990600"/>
                <a:gd name="connsiteX39" fmla="*/ 978429 w 1057804"/>
                <a:gd name="connsiteY39" fmla="*/ 158750 h 990600"/>
                <a:gd name="connsiteX40" fmla="*/ 972079 w 1057804"/>
                <a:gd name="connsiteY40" fmla="*/ 168275 h 990600"/>
                <a:gd name="connsiteX41" fmla="*/ 984779 w 1057804"/>
                <a:gd name="connsiteY41" fmla="*/ 234950 h 990600"/>
                <a:gd name="connsiteX42" fmla="*/ 994304 w 1057804"/>
                <a:gd name="connsiteY42" fmla="*/ 241300 h 990600"/>
                <a:gd name="connsiteX43" fmla="*/ 1016529 w 1057804"/>
                <a:gd name="connsiteY43" fmla="*/ 263525 h 990600"/>
                <a:gd name="connsiteX44" fmla="*/ 1035579 w 1057804"/>
                <a:gd name="connsiteY44" fmla="*/ 307975 h 990600"/>
                <a:gd name="connsiteX45" fmla="*/ 1032404 w 1057804"/>
                <a:gd name="connsiteY45" fmla="*/ 377825 h 990600"/>
                <a:gd name="connsiteX46" fmla="*/ 1029229 w 1057804"/>
                <a:gd name="connsiteY46" fmla="*/ 406400 h 990600"/>
                <a:gd name="connsiteX47" fmla="*/ 1032404 w 1057804"/>
                <a:gd name="connsiteY47" fmla="*/ 450850 h 990600"/>
                <a:gd name="connsiteX48" fmla="*/ 1035579 w 1057804"/>
                <a:gd name="connsiteY48" fmla="*/ 476250 h 990600"/>
                <a:gd name="connsiteX49" fmla="*/ 1041929 w 1057804"/>
                <a:gd name="connsiteY49" fmla="*/ 514350 h 990600"/>
                <a:gd name="connsiteX50" fmla="*/ 1038754 w 1057804"/>
                <a:gd name="connsiteY50" fmla="*/ 527050 h 990600"/>
                <a:gd name="connsiteX51" fmla="*/ 1035579 w 1057804"/>
                <a:gd name="connsiteY51" fmla="*/ 536575 h 990600"/>
                <a:gd name="connsiteX52" fmla="*/ 1051454 w 1057804"/>
                <a:gd name="connsiteY52" fmla="*/ 584200 h 990600"/>
                <a:gd name="connsiteX53" fmla="*/ 1057804 w 1057804"/>
                <a:gd name="connsiteY53" fmla="*/ 596900 h 990600"/>
                <a:gd name="connsiteX54" fmla="*/ 1054629 w 1057804"/>
                <a:gd name="connsiteY54" fmla="*/ 612775 h 990600"/>
                <a:gd name="connsiteX55" fmla="*/ 1048279 w 1057804"/>
                <a:gd name="connsiteY55" fmla="*/ 622300 h 990600"/>
                <a:gd name="connsiteX56" fmla="*/ 1045104 w 1057804"/>
                <a:gd name="connsiteY56" fmla="*/ 638175 h 990600"/>
                <a:gd name="connsiteX57" fmla="*/ 1041929 w 1057804"/>
                <a:gd name="connsiteY57" fmla="*/ 682625 h 990600"/>
                <a:gd name="connsiteX58" fmla="*/ 1035579 w 1057804"/>
                <a:gd name="connsiteY58" fmla="*/ 692150 h 990600"/>
                <a:gd name="connsiteX59" fmla="*/ 1026054 w 1057804"/>
                <a:gd name="connsiteY59" fmla="*/ 704850 h 990600"/>
                <a:gd name="connsiteX60" fmla="*/ 1016529 w 1057804"/>
                <a:gd name="connsiteY60" fmla="*/ 727075 h 990600"/>
                <a:gd name="connsiteX61" fmla="*/ 1003829 w 1057804"/>
                <a:gd name="connsiteY61" fmla="*/ 746125 h 990600"/>
                <a:gd name="connsiteX62" fmla="*/ 1000654 w 1057804"/>
                <a:gd name="connsiteY62" fmla="*/ 755650 h 990600"/>
                <a:gd name="connsiteX63" fmla="*/ 987954 w 1057804"/>
                <a:gd name="connsiteY63" fmla="*/ 790575 h 990600"/>
                <a:gd name="connsiteX64" fmla="*/ 981604 w 1057804"/>
                <a:gd name="connsiteY64" fmla="*/ 825500 h 990600"/>
                <a:gd name="connsiteX65" fmla="*/ 978429 w 1057804"/>
                <a:gd name="connsiteY65" fmla="*/ 838200 h 990600"/>
                <a:gd name="connsiteX66" fmla="*/ 975254 w 1057804"/>
                <a:gd name="connsiteY66" fmla="*/ 847725 h 990600"/>
                <a:gd name="connsiteX67" fmla="*/ 956204 w 1057804"/>
                <a:gd name="connsiteY67" fmla="*/ 854075 h 990600"/>
                <a:gd name="connsiteX68" fmla="*/ 940329 w 1057804"/>
                <a:gd name="connsiteY68" fmla="*/ 860425 h 990600"/>
                <a:gd name="connsiteX69" fmla="*/ 899054 w 1057804"/>
                <a:gd name="connsiteY69" fmla="*/ 904875 h 990600"/>
                <a:gd name="connsiteX70" fmla="*/ 889529 w 1057804"/>
                <a:gd name="connsiteY70" fmla="*/ 911225 h 990600"/>
                <a:gd name="connsiteX71" fmla="*/ 857779 w 1057804"/>
                <a:gd name="connsiteY71" fmla="*/ 914400 h 990600"/>
                <a:gd name="connsiteX72" fmla="*/ 841904 w 1057804"/>
                <a:gd name="connsiteY72" fmla="*/ 917575 h 990600"/>
                <a:gd name="connsiteX73" fmla="*/ 784754 w 1057804"/>
                <a:gd name="connsiteY73" fmla="*/ 923925 h 990600"/>
                <a:gd name="connsiteX74" fmla="*/ 746654 w 1057804"/>
                <a:gd name="connsiteY74" fmla="*/ 933450 h 990600"/>
                <a:gd name="connsiteX75" fmla="*/ 714904 w 1057804"/>
                <a:gd name="connsiteY75" fmla="*/ 942975 h 990600"/>
                <a:gd name="connsiteX76" fmla="*/ 692679 w 1057804"/>
                <a:gd name="connsiteY76" fmla="*/ 949325 h 990600"/>
                <a:gd name="connsiteX77" fmla="*/ 686329 w 1057804"/>
                <a:gd name="connsiteY77" fmla="*/ 958850 h 990600"/>
                <a:gd name="connsiteX78" fmla="*/ 670454 w 1057804"/>
                <a:gd name="connsiteY78" fmla="*/ 965200 h 990600"/>
                <a:gd name="connsiteX79" fmla="*/ 619654 w 1057804"/>
                <a:gd name="connsiteY79" fmla="*/ 974725 h 990600"/>
                <a:gd name="connsiteX80" fmla="*/ 606954 w 1057804"/>
                <a:gd name="connsiteY80" fmla="*/ 977900 h 990600"/>
                <a:gd name="connsiteX81" fmla="*/ 587904 w 1057804"/>
                <a:gd name="connsiteY81" fmla="*/ 984250 h 990600"/>
                <a:gd name="connsiteX82" fmla="*/ 575204 w 1057804"/>
                <a:gd name="connsiteY82" fmla="*/ 987425 h 990600"/>
                <a:gd name="connsiteX83" fmla="*/ 473604 w 1057804"/>
                <a:gd name="connsiteY83" fmla="*/ 990600 h 990600"/>
                <a:gd name="connsiteX84" fmla="*/ 448204 w 1057804"/>
                <a:gd name="connsiteY84" fmla="*/ 987425 h 990600"/>
                <a:gd name="connsiteX85" fmla="*/ 438679 w 1057804"/>
                <a:gd name="connsiteY85" fmla="*/ 981075 h 990600"/>
                <a:gd name="connsiteX86" fmla="*/ 425979 w 1057804"/>
                <a:gd name="connsiteY86" fmla="*/ 977900 h 990600"/>
                <a:gd name="connsiteX87" fmla="*/ 416454 w 1057804"/>
                <a:gd name="connsiteY87" fmla="*/ 974725 h 990600"/>
                <a:gd name="connsiteX88" fmla="*/ 391054 w 1057804"/>
                <a:gd name="connsiteY88" fmla="*/ 968375 h 990600"/>
                <a:gd name="connsiteX89" fmla="*/ 381529 w 1057804"/>
                <a:gd name="connsiteY89" fmla="*/ 962025 h 990600"/>
                <a:gd name="connsiteX90" fmla="*/ 368829 w 1057804"/>
                <a:gd name="connsiteY90" fmla="*/ 958850 h 990600"/>
                <a:gd name="connsiteX91" fmla="*/ 359304 w 1057804"/>
                <a:gd name="connsiteY91" fmla="*/ 955675 h 990600"/>
                <a:gd name="connsiteX92" fmla="*/ 302154 w 1057804"/>
                <a:gd name="connsiteY92" fmla="*/ 952500 h 990600"/>
                <a:gd name="connsiteX93" fmla="*/ 276754 w 1057804"/>
                <a:gd name="connsiteY93" fmla="*/ 936625 h 990600"/>
                <a:gd name="connsiteX94" fmla="*/ 257704 w 1057804"/>
                <a:gd name="connsiteY94" fmla="*/ 927100 h 990600"/>
                <a:gd name="connsiteX95" fmla="*/ 248179 w 1057804"/>
                <a:gd name="connsiteY95" fmla="*/ 920750 h 990600"/>
                <a:gd name="connsiteX96" fmla="*/ 232304 w 1057804"/>
                <a:gd name="connsiteY96" fmla="*/ 901700 h 990600"/>
                <a:gd name="connsiteX97" fmla="*/ 216429 w 1057804"/>
                <a:gd name="connsiteY97" fmla="*/ 889000 h 990600"/>
                <a:gd name="connsiteX98" fmla="*/ 184679 w 1057804"/>
                <a:gd name="connsiteY98" fmla="*/ 885825 h 990600"/>
                <a:gd name="connsiteX99" fmla="*/ 156104 w 1057804"/>
                <a:gd name="connsiteY99" fmla="*/ 879475 h 990600"/>
                <a:gd name="connsiteX100" fmla="*/ 149754 w 1057804"/>
                <a:gd name="connsiteY100" fmla="*/ 869950 h 990600"/>
                <a:gd name="connsiteX101" fmla="*/ 146579 w 1057804"/>
                <a:gd name="connsiteY101" fmla="*/ 860425 h 990600"/>
                <a:gd name="connsiteX102" fmla="*/ 137054 w 1057804"/>
                <a:gd name="connsiteY102" fmla="*/ 854075 h 990600"/>
                <a:gd name="connsiteX103" fmla="*/ 133879 w 1057804"/>
                <a:gd name="connsiteY103" fmla="*/ 841375 h 990600"/>
                <a:gd name="connsiteX104" fmla="*/ 130704 w 1057804"/>
                <a:gd name="connsiteY104" fmla="*/ 812800 h 990600"/>
                <a:gd name="connsiteX105" fmla="*/ 118004 w 1057804"/>
                <a:gd name="connsiteY105" fmla="*/ 787400 h 990600"/>
                <a:gd name="connsiteX106" fmla="*/ 105304 w 1057804"/>
                <a:gd name="connsiteY106" fmla="*/ 765175 h 990600"/>
                <a:gd name="connsiteX107" fmla="*/ 92604 w 1057804"/>
                <a:gd name="connsiteY107" fmla="*/ 698500 h 990600"/>
                <a:gd name="connsiteX108" fmla="*/ 83079 w 1057804"/>
                <a:gd name="connsiteY108" fmla="*/ 692150 h 990600"/>
                <a:gd name="connsiteX109" fmla="*/ 64029 w 1057804"/>
                <a:gd name="connsiteY109" fmla="*/ 669925 h 990600"/>
                <a:gd name="connsiteX110" fmla="*/ 51329 w 1057804"/>
                <a:gd name="connsiteY110" fmla="*/ 663575 h 990600"/>
                <a:gd name="connsiteX111" fmla="*/ 32279 w 1057804"/>
                <a:gd name="connsiteY111" fmla="*/ 650875 h 990600"/>
                <a:gd name="connsiteX112" fmla="*/ 29104 w 1057804"/>
                <a:gd name="connsiteY112" fmla="*/ 641350 h 990600"/>
                <a:gd name="connsiteX113" fmla="*/ 25929 w 1057804"/>
                <a:gd name="connsiteY113" fmla="*/ 609600 h 990600"/>
                <a:gd name="connsiteX114" fmla="*/ 22754 w 1057804"/>
                <a:gd name="connsiteY114" fmla="*/ 558800 h 990600"/>
                <a:gd name="connsiteX115" fmla="*/ 16404 w 1057804"/>
                <a:gd name="connsiteY115" fmla="*/ 546100 h 990600"/>
                <a:gd name="connsiteX116" fmla="*/ 22754 w 1057804"/>
                <a:gd name="connsiteY116" fmla="*/ 441325 h 990600"/>
                <a:gd name="connsiteX117" fmla="*/ 25929 w 1057804"/>
                <a:gd name="connsiteY117" fmla="*/ 428625 h 990600"/>
                <a:gd name="connsiteX118" fmla="*/ 35454 w 1057804"/>
                <a:gd name="connsiteY118" fmla="*/ 406400 h 990600"/>
                <a:gd name="connsiteX119" fmla="*/ 38629 w 1057804"/>
                <a:gd name="connsiteY119" fmla="*/ 371475 h 990600"/>
                <a:gd name="connsiteX120" fmla="*/ 41804 w 1057804"/>
                <a:gd name="connsiteY120" fmla="*/ 361950 h 990600"/>
                <a:gd name="connsiteX121" fmla="*/ 51329 w 1057804"/>
                <a:gd name="connsiteY121" fmla="*/ 336550 h 990600"/>
                <a:gd name="connsiteX122" fmla="*/ 57679 w 1057804"/>
                <a:gd name="connsiteY122" fmla="*/ 320675 h 990600"/>
                <a:gd name="connsiteX123" fmla="*/ 70379 w 1057804"/>
                <a:gd name="connsiteY123" fmla="*/ 307975 h 990600"/>
                <a:gd name="connsiteX124" fmla="*/ 76729 w 1057804"/>
                <a:gd name="connsiteY124" fmla="*/ 292100 h 990600"/>
                <a:gd name="connsiteX125" fmla="*/ 70379 w 1057804"/>
                <a:gd name="connsiteY125" fmla="*/ 273050 h 990600"/>
                <a:gd name="connsiteX126" fmla="*/ 67204 w 1057804"/>
                <a:gd name="connsiteY126" fmla="*/ 263525 h 990600"/>
                <a:gd name="connsiteX127" fmla="*/ 19579 w 1057804"/>
                <a:gd name="connsiteY127" fmla="*/ 257175 h 990600"/>
                <a:gd name="connsiteX128" fmla="*/ 16404 w 1057804"/>
                <a:gd name="connsiteY128" fmla="*/ 247650 h 990600"/>
                <a:gd name="connsiteX129" fmla="*/ 6879 w 1057804"/>
                <a:gd name="connsiteY129" fmla="*/ 225425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057804" h="990600">
                  <a:moveTo>
                    <a:pt x="6879" y="225425"/>
                  </a:moveTo>
                  <a:cubicBezTo>
                    <a:pt x="13758" y="221192"/>
                    <a:pt x="41117" y="225931"/>
                    <a:pt x="57679" y="222250"/>
                  </a:cubicBezTo>
                  <a:cubicBezTo>
                    <a:pt x="61404" y="221422"/>
                    <a:pt x="61157" y="215238"/>
                    <a:pt x="64029" y="212725"/>
                  </a:cubicBezTo>
                  <a:cubicBezTo>
                    <a:pt x="69772" y="207699"/>
                    <a:pt x="76974" y="204604"/>
                    <a:pt x="83079" y="200025"/>
                  </a:cubicBezTo>
                  <a:cubicBezTo>
                    <a:pt x="94010" y="191827"/>
                    <a:pt x="107232" y="182846"/>
                    <a:pt x="114829" y="171450"/>
                  </a:cubicBezTo>
                  <a:lnTo>
                    <a:pt x="133879" y="142875"/>
                  </a:lnTo>
                  <a:cubicBezTo>
                    <a:pt x="135996" y="139700"/>
                    <a:pt x="137176" y="135640"/>
                    <a:pt x="140229" y="133350"/>
                  </a:cubicBezTo>
                  <a:cubicBezTo>
                    <a:pt x="143105" y="131193"/>
                    <a:pt x="157811" y="119796"/>
                    <a:pt x="162454" y="117475"/>
                  </a:cubicBezTo>
                  <a:cubicBezTo>
                    <a:pt x="167552" y="114926"/>
                    <a:pt x="173347" y="113893"/>
                    <a:pt x="178329" y="111125"/>
                  </a:cubicBezTo>
                  <a:cubicBezTo>
                    <a:pt x="182955" y="108555"/>
                    <a:pt x="186296" y="103967"/>
                    <a:pt x="191029" y="101600"/>
                  </a:cubicBezTo>
                  <a:cubicBezTo>
                    <a:pt x="234846" y="79692"/>
                    <a:pt x="202194" y="99083"/>
                    <a:pt x="225954" y="88900"/>
                  </a:cubicBezTo>
                  <a:cubicBezTo>
                    <a:pt x="230304" y="87036"/>
                    <a:pt x="234222" y="84212"/>
                    <a:pt x="238654" y="82550"/>
                  </a:cubicBezTo>
                  <a:cubicBezTo>
                    <a:pt x="243713" y="80653"/>
                    <a:pt x="255565" y="79152"/>
                    <a:pt x="260879" y="76200"/>
                  </a:cubicBezTo>
                  <a:cubicBezTo>
                    <a:pt x="278229" y="66561"/>
                    <a:pt x="277654" y="61688"/>
                    <a:pt x="295804" y="57150"/>
                  </a:cubicBezTo>
                  <a:cubicBezTo>
                    <a:pt x="303064" y="55335"/>
                    <a:pt x="310621" y="55033"/>
                    <a:pt x="318029" y="53975"/>
                  </a:cubicBezTo>
                  <a:cubicBezTo>
                    <a:pt x="324379" y="51858"/>
                    <a:pt x="331339" y="51069"/>
                    <a:pt x="337079" y="47625"/>
                  </a:cubicBezTo>
                  <a:cubicBezTo>
                    <a:pt x="348571" y="40730"/>
                    <a:pt x="361775" y="31554"/>
                    <a:pt x="375179" y="28575"/>
                  </a:cubicBezTo>
                  <a:cubicBezTo>
                    <a:pt x="395352" y="24092"/>
                    <a:pt x="414579" y="23835"/>
                    <a:pt x="435504" y="22225"/>
                  </a:cubicBezTo>
                  <a:cubicBezTo>
                    <a:pt x="457023" y="15052"/>
                    <a:pt x="430771" y="23172"/>
                    <a:pt x="467254" y="15875"/>
                  </a:cubicBezTo>
                  <a:cubicBezTo>
                    <a:pt x="511697" y="6986"/>
                    <a:pt x="473427" y="11611"/>
                    <a:pt x="521229" y="3175"/>
                  </a:cubicBezTo>
                  <a:cubicBezTo>
                    <a:pt x="529632" y="1692"/>
                    <a:pt x="538162" y="1058"/>
                    <a:pt x="546629" y="0"/>
                  </a:cubicBezTo>
                  <a:cubicBezTo>
                    <a:pt x="584729" y="1058"/>
                    <a:pt x="622921" y="324"/>
                    <a:pt x="660929" y="3175"/>
                  </a:cubicBezTo>
                  <a:cubicBezTo>
                    <a:pt x="665649" y="3529"/>
                    <a:pt x="669279" y="7661"/>
                    <a:pt x="673629" y="9525"/>
                  </a:cubicBezTo>
                  <a:cubicBezTo>
                    <a:pt x="676705" y="10843"/>
                    <a:pt x="680020" y="11525"/>
                    <a:pt x="683154" y="12700"/>
                  </a:cubicBezTo>
                  <a:cubicBezTo>
                    <a:pt x="688490" y="14701"/>
                    <a:pt x="693531" y="17550"/>
                    <a:pt x="699029" y="19050"/>
                  </a:cubicBezTo>
                  <a:cubicBezTo>
                    <a:pt x="705240" y="20744"/>
                    <a:pt x="711795" y="20828"/>
                    <a:pt x="718079" y="22225"/>
                  </a:cubicBezTo>
                  <a:cubicBezTo>
                    <a:pt x="757978" y="31091"/>
                    <a:pt x="672248" y="17492"/>
                    <a:pt x="749829" y="28575"/>
                  </a:cubicBezTo>
                  <a:cubicBezTo>
                    <a:pt x="779462" y="27517"/>
                    <a:pt x="809077" y="25400"/>
                    <a:pt x="838729" y="25400"/>
                  </a:cubicBezTo>
                  <a:cubicBezTo>
                    <a:pt x="847262" y="25400"/>
                    <a:pt x="856759" y="24276"/>
                    <a:pt x="864129" y="28575"/>
                  </a:cubicBezTo>
                  <a:cubicBezTo>
                    <a:pt x="870721" y="32420"/>
                    <a:pt x="871433" y="42229"/>
                    <a:pt x="876829" y="47625"/>
                  </a:cubicBezTo>
                  <a:cubicBezTo>
                    <a:pt x="889052" y="59848"/>
                    <a:pt x="883863" y="53414"/>
                    <a:pt x="892704" y="66675"/>
                  </a:cubicBezTo>
                  <a:cubicBezTo>
                    <a:pt x="893762" y="73025"/>
                    <a:pt x="893000" y="79967"/>
                    <a:pt x="895879" y="85725"/>
                  </a:cubicBezTo>
                  <a:cubicBezTo>
                    <a:pt x="897586" y="89138"/>
                    <a:pt x="901991" y="90368"/>
                    <a:pt x="905404" y="92075"/>
                  </a:cubicBezTo>
                  <a:cubicBezTo>
                    <a:pt x="908397" y="93572"/>
                    <a:pt x="911711" y="94331"/>
                    <a:pt x="914929" y="95250"/>
                  </a:cubicBezTo>
                  <a:cubicBezTo>
                    <a:pt x="936554" y="101428"/>
                    <a:pt x="937389" y="99176"/>
                    <a:pt x="968904" y="101600"/>
                  </a:cubicBezTo>
                  <a:cubicBezTo>
                    <a:pt x="973137" y="102658"/>
                    <a:pt x="978053" y="102239"/>
                    <a:pt x="981604" y="104775"/>
                  </a:cubicBezTo>
                  <a:cubicBezTo>
                    <a:pt x="985910" y="107851"/>
                    <a:pt x="988053" y="113169"/>
                    <a:pt x="991129" y="117475"/>
                  </a:cubicBezTo>
                  <a:cubicBezTo>
                    <a:pt x="998823" y="128246"/>
                    <a:pt x="996722" y="124729"/>
                    <a:pt x="1000654" y="136525"/>
                  </a:cubicBezTo>
                  <a:cubicBezTo>
                    <a:pt x="999596" y="139700"/>
                    <a:pt x="999846" y="143683"/>
                    <a:pt x="997479" y="146050"/>
                  </a:cubicBezTo>
                  <a:cubicBezTo>
                    <a:pt x="992083" y="151446"/>
                    <a:pt x="978429" y="158750"/>
                    <a:pt x="978429" y="158750"/>
                  </a:cubicBezTo>
                  <a:cubicBezTo>
                    <a:pt x="976312" y="161925"/>
                    <a:pt x="972317" y="164467"/>
                    <a:pt x="972079" y="168275"/>
                  </a:cubicBezTo>
                  <a:cubicBezTo>
                    <a:pt x="970839" y="188122"/>
                    <a:pt x="973757" y="216580"/>
                    <a:pt x="984779" y="234950"/>
                  </a:cubicBezTo>
                  <a:cubicBezTo>
                    <a:pt x="986742" y="238222"/>
                    <a:pt x="991468" y="238747"/>
                    <a:pt x="994304" y="241300"/>
                  </a:cubicBezTo>
                  <a:cubicBezTo>
                    <a:pt x="1002091" y="248309"/>
                    <a:pt x="1010487" y="254966"/>
                    <a:pt x="1016529" y="263525"/>
                  </a:cubicBezTo>
                  <a:cubicBezTo>
                    <a:pt x="1030330" y="283077"/>
                    <a:pt x="1031019" y="289734"/>
                    <a:pt x="1035579" y="307975"/>
                  </a:cubicBezTo>
                  <a:cubicBezTo>
                    <a:pt x="1034521" y="331258"/>
                    <a:pt x="1033905" y="354566"/>
                    <a:pt x="1032404" y="377825"/>
                  </a:cubicBezTo>
                  <a:cubicBezTo>
                    <a:pt x="1031787" y="387389"/>
                    <a:pt x="1029229" y="396816"/>
                    <a:pt x="1029229" y="406400"/>
                  </a:cubicBezTo>
                  <a:cubicBezTo>
                    <a:pt x="1029229" y="421254"/>
                    <a:pt x="1031059" y="436057"/>
                    <a:pt x="1032404" y="450850"/>
                  </a:cubicBezTo>
                  <a:cubicBezTo>
                    <a:pt x="1033177" y="459348"/>
                    <a:pt x="1034313" y="467812"/>
                    <a:pt x="1035579" y="476250"/>
                  </a:cubicBezTo>
                  <a:cubicBezTo>
                    <a:pt x="1037489" y="488983"/>
                    <a:pt x="1041929" y="514350"/>
                    <a:pt x="1041929" y="514350"/>
                  </a:cubicBezTo>
                  <a:cubicBezTo>
                    <a:pt x="1040871" y="518583"/>
                    <a:pt x="1039953" y="522854"/>
                    <a:pt x="1038754" y="527050"/>
                  </a:cubicBezTo>
                  <a:cubicBezTo>
                    <a:pt x="1037835" y="530268"/>
                    <a:pt x="1035579" y="533228"/>
                    <a:pt x="1035579" y="536575"/>
                  </a:cubicBezTo>
                  <a:cubicBezTo>
                    <a:pt x="1035579" y="554526"/>
                    <a:pt x="1044055" y="568168"/>
                    <a:pt x="1051454" y="584200"/>
                  </a:cubicBezTo>
                  <a:cubicBezTo>
                    <a:pt x="1053437" y="588497"/>
                    <a:pt x="1055687" y="592667"/>
                    <a:pt x="1057804" y="596900"/>
                  </a:cubicBezTo>
                  <a:cubicBezTo>
                    <a:pt x="1056746" y="602192"/>
                    <a:pt x="1056524" y="607722"/>
                    <a:pt x="1054629" y="612775"/>
                  </a:cubicBezTo>
                  <a:cubicBezTo>
                    <a:pt x="1053289" y="616348"/>
                    <a:pt x="1049619" y="618727"/>
                    <a:pt x="1048279" y="622300"/>
                  </a:cubicBezTo>
                  <a:cubicBezTo>
                    <a:pt x="1046384" y="627353"/>
                    <a:pt x="1046162" y="632883"/>
                    <a:pt x="1045104" y="638175"/>
                  </a:cubicBezTo>
                  <a:cubicBezTo>
                    <a:pt x="1044046" y="652992"/>
                    <a:pt x="1044510" y="667997"/>
                    <a:pt x="1041929" y="682625"/>
                  </a:cubicBezTo>
                  <a:cubicBezTo>
                    <a:pt x="1041266" y="686383"/>
                    <a:pt x="1037797" y="689045"/>
                    <a:pt x="1035579" y="692150"/>
                  </a:cubicBezTo>
                  <a:cubicBezTo>
                    <a:pt x="1032503" y="696456"/>
                    <a:pt x="1028859" y="700363"/>
                    <a:pt x="1026054" y="704850"/>
                  </a:cubicBezTo>
                  <a:cubicBezTo>
                    <a:pt x="994260" y="755720"/>
                    <a:pt x="1038134" y="688186"/>
                    <a:pt x="1016529" y="727075"/>
                  </a:cubicBezTo>
                  <a:cubicBezTo>
                    <a:pt x="1012823" y="733746"/>
                    <a:pt x="1006242" y="738885"/>
                    <a:pt x="1003829" y="746125"/>
                  </a:cubicBezTo>
                  <a:cubicBezTo>
                    <a:pt x="1002771" y="749300"/>
                    <a:pt x="1001829" y="752516"/>
                    <a:pt x="1000654" y="755650"/>
                  </a:cubicBezTo>
                  <a:cubicBezTo>
                    <a:pt x="994973" y="770799"/>
                    <a:pt x="992401" y="774269"/>
                    <a:pt x="987954" y="790575"/>
                  </a:cubicBezTo>
                  <a:cubicBezTo>
                    <a:pt x="985400" y="799939"/>
                    <a:pt x="983419" y="816424"/>
                    <a:pt x="981604" y="825500"/>
                  </a:cubicBezTo>
                  <a:cubicBezTo>
                    <a:pt x="980748" y="829779"/>
                    <a:pt x="979628" y="834004"/>
                    <a:pt x="978429" y="838200"/>
                  </a:cubicBezTo>
                  <a:cubicBezTo>
                    <a:pt x="977510" y="841418"/>
                    <a:pt x="977977" y="845780"/>
                    <a:pt x="975254" y="847725"/>
                  </a:cubicBezTo>
                  <a:cubicBezTo>
                    <a:pt x="969807" y="851616"/>
                    <a:pt x="962419" y="851589"/>
                    <a:pt x="956204" y="854075"/>
                  </a:cubicBezTo>
                  <a:lnTo>
                    <a:pt x="940329" y="860425"/>
                  </a:lnTo>
                  <a:cubicBezTo>
                    <a:pt x="928806" y="874829"/>
                    <a:pt x="913354" y="895342"/>
                    <a:pt x="899054" y="904875"/>
                  </a:cubicBezTo>
                  <a:cubicBezTo>
                    <a:pt x="895879" y="906992"/>
                    <a:pt x="893247" y="910367"/>
                    <a:pt x="889529" y="911225"/>
                  </a:cubicBezTo>
                  <a:cubicBezTo>
                    <a:pt x="879165" y="913617"/>
                    <a:pt x="868322" y="912994"/>
                    <a:pt x="857779" y="914400"/>
                  </a:cubicBezTo>
                  <a:cubicBezTo>
                    <a:pt x="852430" y="915113"/>
                    <a:pt x="847238" y="916754"/>
                    <a:pt x="841904" y="917575"/>
                  </a:cubicBezTo>
                  <a:cubicBezTo>
                    <a:pt x="825211" y="920143"/>
                    <a:pt x="800985" y="922302"/>
                    <a:pt x="784754" y="923925"/>
                  </a:cubicBezTo>
                  <a:cubicBezTo>
                    <a:pt x="772054" y="927100"/>
                    <a:pt x="759073" y="929310"/>
                    <a:pt x="746654" y="933450"/>
                  </a:cubicBezTo>
                  <a:cubicBezTo>
                    <a:pt x="701383" y="948540"/>
                    <a:pt x="748493" y="933378"/>
                    <a:pt x="714904" y="942975"/>
                  </a:cubicBezTo>
                  <a:cubicBezTo>
                    <a:pt x="683020" y="952085"/>
                    <a:pt x="732381" y="939399"/>
                    <a:pt x="692679" y="949325"/>
                  </a:cubicBezTo>
                  <a:cubicBezTo>
                    <a:pt x="690562" y="952500"/>
                    <a:pt x="689434" y="956632"/>
                    <a:pt x="686329" y="958850"/>
                  </a:cubicBezTo>
                  <a:cubicBezTo>
                    <a:pt x="681691" y="962163"/>
                    <a:pt x="675810" y="963252"/>
                    <a:pt x="670454" y="965200"/>
                  </a:cubicBezTo>
                  <a:cubicBezTo>
                    <a:pt x="644663" y="974578"/>
                    <a:pt x="652742" y="971416"/>
                    <a:pt x="619654" y="974725"/>
                  </a:cubicBezTo>
                  <a:cubicBezTo>
                    <a:pt x="615421" y="975783"/>
                    <a:pt x="611134" y="976646"/>
                    <a:pt x="606954" y="977900"/>
                  </a:cubicBezTo>
                  <a:cubicBezTo>
                    <a:pt x="600543" y="979823"/>
                    <a:pt x="594398" y="982627"/>
                    <a:pt x="587904" y="984250"/>
                  </a:cubicBezTo>
                  <a:cubicBezTo>
                    <a:pt x="583671" y="985308"/>
                    <a:pt x="579561" y="987183"/>
                    <a:pt x="575204" y="987425"/>
                  </a:cubicBezTo>
                  <a:cubicBezTo>
                    <a:pt x="541373" y="989305"/>
                    <a:pt x="507471" y="989542"/>
                    <a:pt x="473604" y="990600"/>
                  </a:cubicBezTo>
                  <a:cubicBezTo>
                    <a:pt x="465137" y="989542"/>
                    <a:pt x="456436" y="989670"/>
                    <a:pt x="448204" y="987425"/>
                  </a:cubicBezTo>
                  <a:cubicBezTo>
                    <a:pt x="444523" y="986421"/>
                    <a:pt x="442186" y="982578"/>
                    <a:pt x="438679" y="981075"/>
                  </a:cubicBezTo>
                  <a:cubicBezTo>
                    <a:pt x="434668" y="979356"/>
                    <a:pt x="430175" y="979099"/>
                    <a:pt x="425979" y="977900"/>
                  </a:cubicBezTo>
                  <a:cubicBezTo>
                    <a:pt x="422761" y="976981"/>
                    <a:pt x="419701" y="975537"/>
                    <a:pt x="416454" y="974725"/>
                  </a:cubicBezTo>
                  <a:cubicBezTo>
                    <a:pt x="409208" y="972914"/>
                    <a:pt x="398312" y="972004"/>
                    <a:pt x="391054" y="968375"/>
                  </a:cubicBezTo>
                  <a:cubicBezTo>
                    <a:pt x="387641" y="966668"/>
                    <a:pt x="385036" y="963528"/>
                    <a:pt x="381529" y="962025"/>
                  </a:cubicBezTo>
                  <a:cubicBezTo>
                    <a:pt x="377518" y="960306"/>
                    <a:pt x="373025" y="960049"/>
                    <a:pt x="368829" y="958850"/>
                  </a:cubicBezTo>
                  <a:cubicBezTo>
                    <a:pt x="365611" y="957931"/>
                    <a:pt x="362636" y="955992"/>
                    <a:pt x="359304" y="955675"/>
                  </a:cubicBezTo>
                  <a:cubicBezTo>
                    <a:pt x="340311" y="953866"/>
                    <a:pt x="321204" y="953558"/>
                    <a:pt x="302154" y="952500"/>
                  </a:cubicBezTo>
                  <a:cubicBezTo>
                    <a:pt x="266245" y="940530"/>
                    <a:pt x="294364" y="954235"/>
                    <a:pt x="276754" y="936625"/>
                  </a:cubicBezTo>
                  <a:cubicBezTo>
                    <a:pt x="267655" y="927526"/>
                    <a:pt x="268033" y="932265"/>
                    <a:pt x="257704" y="927100"/>
                  </a:cubicBezTo>
                  <a:cubicBezTo>
                    <a:pt x="254291" y="925393"/>
                    <a:pt x="251354" y="922867"/>
                    <a:pt x="248179" y="920750"/>
                  </a:cubicBezTo>
                  <a:cubicBezTo>
                    <a:pt x="241416" y="910605"/>
                    <a:pt x="242083" y="910256"/>
                    <a:pt x="232304" y="901700"/>
                  </a:cubicBezTo>
                  <a:cubicBezTo>
                    <a:pt x="227204" y="897238"/>
                    <a:pt x="222858" y="891143"/>
                    <a:pt x="216429" y="889000"/>
                  </a:cubicBezTo>
                  <a:cubicBezTo>
                    <a:pt x="206339" y="885637"/>
                    <a:pt x="195233" y="887144"/>
                    <a:pt x="184679" y="885825"/>
                  </a:cubicBezTo>
                  <a:cubicBezTo>
                    <a:pt x="166798" y="883590"/>
                    <a:pt x="169412" y="883911"/>
                    <a:pt x="156104" y="879475"/>
                  </a:cubicBezTo>
                  <a:cubicBezTo>
                    <a:pt x="153987" y="876300"/>
                    <a:pt x="151461" y="873363"/>
                    <a:pt x="149754" y="869950"/>
                  </a:cubicBezTo>
                  <a:cubicBezTo>
                    <a:pt x="148257" y="866957"/>
                    <a:pt x="148670" y="863038"/>
                    <a:pt x="146579" y="860425"/>
                  </a:cubicBezTo>
                  <a:cubicBezTo>
                    <a:pt x="144195" y="857445"/>
                    <a:pt x="140229" y="856192"/>
                    <a:pt x="137054" y="854075"/>
                  </a:cubicBezTo>
                  <a:cubicBezTo>
                    <a:pt x="135996" y="849842"/>
                    <a:pt x="134543" y="845688"/>
                    <a:pt x="133879" y="841375"/>
                  </a:cubicBezTo>
                  <a:cubicBezTo>
                    <a:pt x="132422" y="831903"/>
                    <a:pt x="133408" y="821994"/>
                    <a:pt x="130704" y="812800"/>
                  </a:cubicBezTo>
                  <a:cubicBezTo>
                    <a:pt x="128033" y="803719"/>
                    <a:pt x="122237" y="795867"/>
                    <a:pt x="118004" y="787400"/>
                  </a:cubicBezTo>
                  <a:cubicBezTo>
                    <a:pt x="109947" y="771287"/>
                    <a:pt x="114279" y="778638"/>
                    <a:pt x="105304" y="765175"/>
                  </a:cubicBezTo>
                  <a:cubicBezTo>
                    <a:pt x="101071" y="742950"/>
                    <a:pt x="99191" y="720144"/>
                    <a:pt x="92604" y="698500"/>
                  </a:cubicBezTo>
                  <a:cubicBezTo>
                    <a:pt x="91493" y="694849"/>
                    <a:pt x="85777" y="694848"/>
                    <a:pt x="83079" y="692150"/>
                  </a:cubicBezTo>
                  <a:cubicBezTo>
                    <a:pt x="72239" y="681310"/>
                    <a:pt x="76125" y="678565"/>
                    <a:pt x="64029" y="669925"/>
                  </a:cubicBezTo>
                  <a:cubicBezTo>
                    <a:pt x="60178" y="667174"/>
                    <a:pt x="55180" y="666326"/>
                    <a:pt x="51329" y="663575"/>
                  </a:cubicBezTo>
                  <a:cubicBezTo>
                    <a:pt x="30519" y="648711"/>
                    <a:pt x="52711" y="657686"/>
                    <a:pt x="32279" y="650875"/>
                  </a:cubicBezTo>
                  <a:cubicBezTo>
                    <a:pt x="31221" y="647700"/>
                    <a:pt x="29613" y="644658"/>
                    <a:pt x="29104" y="641350"/>
                  </a:cubicBezTo>
                  <a:cubicBezTo>
                    <a:pt x="27487" y="630838"/>
                    <a:pt x="26745" y="620205"/>
                    <a:pt x="25929" y="609600"/>
                  </a:cubicBezTo>
                  <a:cubicBezTo>
                    <a:pt x="24628" y="592684"/>
                    <a:pt x="25271" y="575579"/>
                    <a:pt x="22754" y="558800"/>
                  </a:cubicBezTo>
                  <a:cubicBezTo>
                    <a:pt x="22052" y="554119"/>
                    <a:pt x="18521" y="550333"/>
                    <a:pt x="16404" y="546100"/>
                  </a:cubicBezTo>
                  <a:cubicBezTo>
                    <a:pt x="18721" y="481236"/>
                    <a:pt x="13955" y="480920"/>
                    <a:pt x="22754" y="441325"/>
                  </a:cubicBezTo>
                  <a:cubicBezTo>
                    <a:pt x="23701" y="437065"/>
                    <a:pt x="24397" y="432711"/>
                    <a:pt x="25929" y="428625"/>
                  </a:cubicBezTo>
                  <a:cubicBezTo>
                    <a:pt x="49469" y="365851"/>
                    <a:pt x="19685" y="453706"/>
                    <a:pt x="35454" y="406400"/>
                  </a:cubicBezTo>
                  <a:cubicBezTo>
                    <a:pt x="36512" y="394758"/>
                    <a:pt x="36976" y="383047"/>
                    <a:pt x="38629" y="371475"/>
                  </a:cubicBezTo>
                  <a:cubicBezTo>
                    <a:pt x="39102" y="368162"/>
                    <a:pt x="40885" y="365168"/>
                    <a:pt x="41804" y="361950"/>
                  </a:cubicBezTo>
                  <a:cubicBezTo>
                    <a:pt x="49387" y="335410"/>
                    <a:pt x="39492" y="363184"/>
                    <a:pt x="51329" y="336550"/>
                  </a:cubicBezTo>
                  <a:cubicBezTo>
                    <a:pt x="53644" y="331342"/>
                    <a:pt x="54518" y="325417"/>
                    <a:pt x="57679" y="320675"/>
                  </a:cubicBezTo>
                  <a:cubicBezTo>
                    <a:pt x="61000" y="315694"/>
                    <a:pt x="66146" y="312208"/>
                    <a:pt x="70379" y="307975"/>
                  </a:cubicBezTo>
                  <a:cubicBezTo>
                    <a:pt x="72496" y="302683"/>
                    <a:pt x="76729" y="297799"/>
                    <a:pt x="76729" y="292100"/>
                  </a:cubicBezTo>
                  <a:cubicBezTo>
                    <a:pt x="76729" y="285407"/>
                    <a:pt x="72496" y="279400"/>
                    <a:pt x="70379" y="273050"/>
                  </a:cubicBezTo>
                  <a:cubicBezTo>
                    <a:pt x="69321" y="269875"/>
                    <a:pt x="70451" y="264337"/>
                    <a:pt x="67204" y="263525"/>
                  </a:cubicBezTo>
                  <a:cubicBezTo>
                    <a:pt x="43163" y="257515"/>
                    <a:pt x="58850" y="260745"/>
                    <a:pt x="19579" y="257175"/>
                  </a:cubicBezTo>
                  <a:cubicBezTo>
                    <a:pt x="18521" y="254000"/>
                    <a:pt x="17901" y="250643"/>
                    <a:pt x="16404" y="247650"/>
                  </a:cubicBezTo>
                  <a:cubicBezTo>
                    <a:pt x="8880" y="232602"/>
                    <a:pt x="0" y="229658"/>
                    <a:pt x="6879" y="22542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TextBox 303"/>
            <p:cNvSpPr txBox="1">
              <a:spLocks noChangeArrowheads="1"/>
            </p:cNvSpPr>
            <p:nvPr/>
          </p:nvSpPr>
          <p:spPr bwMode="auto">
            <a:xfrm>
              <a:off x="7011490" y="6070822"/>
              <a:ext cx="2020850" cy="32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Calisto MT" charset="0"/>
                  <a:ea typeface="Arial" charset="0"/>
                  <a:cs typeface="Arial" charset="0"/>
                </a:rPr>
                <a:t>Merge</a:t>
              </a:r>
            </a:p>
          </p:txBody>
        </p:sp>
      </p:grpSp>
      <p:sp>
        <p:nvSpPr>
          <p:cNvPr id="36" name="TextBox 62"/>
          <p:cNvSpPr txBox="1">
            <a:spLocks noChangeArrowheads="1"/>
          </p:cNvSpPr>
          <p:nvPr/>
        </p:nvSpPr>
        <p:spPr bwMode="auto">
          <a:xfrm rot="16200000">
            <a:off x="-352425" y="5078413"/>
            <a:ext cx="1384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100-day ICR/f rat</a:t>
            </a:r>
          </a:p>
        </p:txBody>
      </p:sp>
      <p:sp>
        <p:nvSpPr>
          <p:cNvPr id="37" name="TextBox 66"/>
          <p:cNvSpPr txBox="1">
            <a:spLocks noChangeArrowheads="1"/>
          </p:cNvSpPr>
          <p:nvPr/>
        </p:nvSpPr>
        <p:spPr bwMode="auto">
          <a:xfrm>
            <a:off x="957263" y="1357313"/>
            <a:ext cx="1485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Light microscope image</a:t>
            </a:r>
          </a:p>
        </p:txBody>
      </p:sp>
      <p:sp>
        <p:nvSpPr>
          <p:cNvPr id="38" name="TextBox 67"/>
          <p:cNvSpPr txBox="1">
            <a:spLocks noChangeArrowheads="1"/>
          </p:cNvSpPr>
          <p:nvPr/>
        </p:nvSpPr>
        <p:spPr bwMode="auto">
          <a:xfrm>
            <a:off x="3063875" y="1124972"/>
            <a:ext cx="1487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Full-length </a:t>
            </a:r>
            <a:r>
              <a:rPr lang="en-US" b="1" dirty="0" err="1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A-crystallin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(19,835 Da)</a:t>
            </a:r>
          </a:p>
        </p:txBody>
      </p:sp>
      <p:sp>
        <p:nvSpPr>
          <p:cNvPr id="39" name="TextBox 68"/>
          <p:cNvSpPr txBox="1">
            <a:spLocks noChangeArrowheads="1"/>
          </p:cNvSpPr>
          <p:nvPr/>
        </p:nvSpPr>
        <p:spPr bwMode="auto">
          <a:xfrm>
            <a:off x="4868863" y="1366838"/>
            <a:ext cx="210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b="1" dirty="0" err="1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A-crystallin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 (?)</a:t>
            </a:r>
          </a:p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(6,409 Da)</a:t>
            </a:r>
          </a:p>
        </p:txBody>
      </p:sp>
      <p:sp>
        <p:nvSpPr>
          <p:cNvPr id="40" name="TextBox 69"/>
          <p:cNvSpPr txBox="1">
            <a:spLocks noChangeArrowheads="1"/>
          </p:cNvSpPr>
          <p:nvPr/>
        </p:nvSpPr>
        <p:spPr bwMode="auto">
          <a:xfrm>
            <a:off x="7280275" y="1635125"/>
            <a:ext cx="148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Merged images</a:t>
            </a:r>
          </a:p>
        </p:txBody>
      </p:sp>
      <p:sp>
        <p:nvSpPr>
          <p:cNvPr id="41" name="Title 74"/>
          <p:cNvSpPr txBox="1">
            <a:spLocks/>
          </p:cNvSpPr>
          <p:nvPr/>
        </p:nvSpPr>
        <p:spPr bwMode="auto">
          <a:xfrm>
            <a:off x="457200" y="274638"/>
            <a:ext cx="7720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Extracted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m/z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values: the image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pSp>
        <p:nvGrpSpPr>
          <p:cNvPr id="42" name="Group 44"/>
          <p:cNvGrpSpPr>
            <a:grpSpLocks/>
          </p:cNvGrpSpPr>
          <p:nvPr/>
        </p:nvGrpSpPr>
        <p:grpSpPr bwMode="auto">
          <a:xfrm>
            <a:off x="703263" y="2290763"/>
            <a:ext cx="2008187" cy="2006600"/>
            <a:chOff x="703404" y="2290450"/>
            <a:chExt cx="2007484" cy="2007372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9"/>
            <a:srcRect l="38133" t="38332" r="27203" b="28333"/>
            <a:stretch>
              <a:fillRect/>
            </a:stretch>
          </p:blipFill>
          <p:spPr bwMode="auto">
            <a:xfrm>
              <a:off x="703404" y="2290450"/>
              <a:ext cx="2007484" cy="20073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44" name="Freeform 8"/>
            <p:cNvSpPr/>
            <p:nvPr/>
          </p:nvSpPr>
          <p:spPr bwMode="auto">
            <a:xfrm>
              <a:off x="1127118" y="2662068"/>
              <a:ext cx="1090231" cy="1237138"/>
            </a:xfrm>
            <a:custGeom>
              <a:avLst/>
              <a:gdLst>
                <a:gd name="connsiteX0" fmla="*/ 232635 w 828027"/>
                <a:gd name="connsiteY0" fmla="*/ 2822 h 938389"/>
                <a:gd name="connsiteX1" fmla="*/ 245335 w 828027"/>
                <a:gd name="connsiteY1" fmla="*/ 7055 h 938389"/>
                <a:gd name="connsiteX2" fmla="*/ 253801 w 828027"/>
                <a:gd name="connsiteY2" fmla="*/ 19755 h 938389"/>
                <a:gd name="connsiteX3" fmla="*/ 279201 w 828027"/>
                <a:gd name="connsiteY3" fmla="*/ 28222 h 938389"/>
                <a:gd name="connsiteX4" fmla="*/ 444301 w 828027"/>
                <a:gd name="connsiteY4" fmla="*/ 40922 h 938389"/>
                <a:gd name="connsiteX5" fmla="*/ 516268 w 828027"/>
                <a:gd name="connsiteY5" fmla="*/ 49389 h 938389"/>
                <a:gd name="connsiteX6" fmla="*/ 600935 w 828027"/>
                <a:gd name="connsiteY6" fmla="*/ 49389 h 938389"/>
                <a:gd name="connsiteX7" fmla="*/ 609401 w 828027"/>
                <a:gd name="connsiteY7" fmla="*/ 62089 h 938389"/>
                <a:gd name="connsiteX8" fmla="*/ 626335 w 828027"/>
                <a:gd name="connsiteY8" fmla="*/ 79022 h 938389"/>
                <a:gd name="connsiteX9" fmla="*/ 634801 w 828027"/>
                <a:gd name="connsiteY9" fmla="*/ 91722 h 938389"/>
                <a:gd name="connsiteX10" fmla="*/ 647501 w 828027"/>
                <a:gd name="connsiteY10" fmla="*/ 95955 h 938389"/>
                <a:gd name="connsiteX11" fmla="*/ 685601 w 828027"/>
                <a:gd name="connsiteY11" fmla="*/ 138289 h 938389"/>
                <a:gd name="connsiteX12" fmla="*/ 715235 w 828027"/>
                <a:gd name="connsiteY12" fmla="*/ 146755 h 938389"/>
                <a:gd name="connsiteX13" fmla="*/ 740635 w 828027"/>
                <a:gd name="connsiteY13" fmla="*/ 163689 h 938389"/>
                <a:gd name="connsiteX14" fmla="*/ 749101 w 828027"/>
                <a:gd name="connsiteY14" fmla="*/ 176389 h 938389"/>
                <a:gd name="connsiteX15" fmla="*/ 753335 w 828027"/>
                <a:gd name="connsiteY15" fmla="*/ 189089 h 938389"/>
                <a:gd name="connsiteX16" fmla="*/ 770268 w 828027"/>
                <a:gd name="connsiteY16" fmla="*/ 193322 h 938389"/>
                <a:gd name="connsiteX17" fmla="*/ 782968 w 828027"/>
                <a:gd name="connsiteY17" fmla="*/ 218722 h 938389"/>
                <a:gd name="connsiteX18" fmla="*/ 791435 w 828027"/>
                <a:gd name="connsiteY18" fmla="*/ 235655 h 938389"/>
                <a:gd name="connsiteX19" fmla="*/ 804135 w 828027"/>
                <a:gd name="connsiteY19" fmla="*/ 265289 h 938389"/>
                <a:gd name="connsiteX20" fmla="*/ 812601 w 828027"/>
                <a:gd name="connsiteY20" fmla="*/ 299155 h 938389"/>
                <a:gd name="connsiteX21" fmla="*/ 821068 w 828027"/>
                <a:gd name="connsiteY21" fmla="*/ 316089 h 938389"/>
                <a:gd name="connsiteX22" fmla="*/ 821068 w 828027"/>
                <a:gd name="connsiteY22" fmla="*/ 506589 h 938389"/>
                <a:gd name="connsiteX23" fmla="*/ 812601 w 828027"/>
                <a:gd name="connsiteY23" fmla="*/ 536222 h 938389"/>
                <a:gd name="connsiteX24" fmla="*/ 808368 w 828027"/>
                <a:gd name="connsiteY24" fmla="*/ 561622 h 938389"/>
                <a:gd name="connsiteX25" fmla="*/ 804135 w 828027"/>
                <a:gd name="connsiteY25" fmla="*/ 578555 h 938389"/>
                <a:gd name="connsiteX26" fmla="*/ 795668 w 828027"/>
                <a:gd name="connsiteY26" fmla="*/ 629355 h 938389"/>
                <a:gd name="connsiteX27" fmla="*/ 787201 w 828027"/>
                <a:gd name="connsiteY27" fmla="*/ 684389 h 938389"/>
                <a:gd name="connsiteX28" fmla="*/ 770268 w 828027"/>
                <a:gd name="connsiteY28" fmla="*/ 722489 h 938389"/>
                <a:gd name="connsiteX29" fmla="*/ 753335 w 828027"/>
                <a:gd name="connsiteY29" fmla="*/ 730955 h 938389"/>
                <a:gd name="connsiteX30" fmla="*/ 740635 w 828027"/>
                <a:gd name="connsiteY30" fmla="*/ 739422 h 938389"/>
                <a:gd name="connsiteX31" fmla="*/ 732168 w 828027"/>
                <a:gd name="connsiteY31" fmla="*/ 752122 h 938389"/>
                <a:gd name="connsiteX32" fmla="*/ 727935 w 828027"/>
                <a:gd name="connsiteY32" fmla="*/ 764822 h 938389"/>
                <a:gd name="connsiteX33" fmla="*/ 702535 w 828027"/>
                <a:gd name="connsiteY33" fmla="*/ 781755 h 938389"/>
                <a:gd name="connsiteX34" fmla="*/ 689835 w 828027"/>
                <a:gd name="connsiteY34" fmla="*/ 790222 h 938389"/>
                <a:gd name="connsiteX35" fmla="*/ 664435 w 828027"/>
                <a:gd name="connsiteY35" fmla="*/ 815622 h 938389"/>
                <a:gd name="connsiteX36" fmla="*/ 643268 w 828027"/>
                <a:gd name="connsiteY36" fmla="*/ 836789 h 938389"/>
                <a:gd name="connsiteX37" fmla="*/ 634801 w 828027"/>
                <a:gd name="connsiteY37" fmla="*/ 849489 h 938389"/>
                <a:gd name="connsiteX38" fmla="*/ 609401 w 828027"/>
                <a:gd name="connsiteY38" fmla="*/ 862189 h 938389"/>
                <a:gd name="connsiteX39" fmla="*/ 579768 w 828027"/>
                <a:gd name="connsiteY39" fmla="*/ 879122 h 938389"/>
                <a:gd name="connsiteX40" fmla="*/ 571301 w 828027"/>
                <a:gd name="connsiteY40" fmla="*/ 866422 h 938389"/>
                <a:gd name="connsiteX41" fmla="*/ 558601 w 828027"/>
                <a:gd name="connsiteY41" fmla="*/ 862189 h 938389"/>
                <a:gd name="connsiteX42" fmla="*/ 516268 w 828027"/>
                <a:gd name="connsiteY42" fmla="*/ 879122 h 938389"/>
                <a:gd name="connsiteX43" fmla="*/ 503568 w 828027"/>
                <a:gd name="connsiteY43" fmla="*/ 883355 h 938389"/>
                <a:gd name="connsiteX44" fmla="*/ 465468 w 828027"/>
                <a:gd name="connsiteY44" fmla="*/ 908755 h 938389"/>
                <a:gd name="connsiteX45" fmla="*/ 452768 w 828027"/>
                <a:gd name="connsiteY45" fmla="*/ 917222 h 938389"/>
                <a:gd name="connsiteX46" fmla="*/ 427368 w 828027"/>
                <a:gd name="connsiteY46" fmla="*/ 921455 h 938389"/>
                <a:gd name="connsiteX47" fmla="*/ 363868 w 828027"/>
                <a:gd name="connsiteY47" fmla="*/ 925689 h 938389"/>
                <a:gd name="connsiteX48" fmla="*/ 321535 w 828027"/>
                <a:gd name="connsiteY48" fmla="*/ 938389 h 938389"/>
                <a:gd name="connsiteX49" fmla="*/ 266501 w 828027"/>
                <a:gd name="connsiteY49" fmla="*/ 929922 h 938389"/>
                <a:gd name="connsiteX50" fmla="*/ 241101 w 828027"/>
                <a:gd name="connsiteY50" fmla="*/ 912989 h 938389"/>
                <a:gd name="connsiteX51" fmla="*/ 211468 w 828027"/>
                <a:gd name="connsiteY51" fmla="*/ 904522 h 938389"/>
                <a:gd name="connsiteX52" fmla="*/ 198768 w 828027"/>
                <a:gd name="connsiteY52" fmla="*/ 896055 h 938389"/>
                <a:gd name="connsiteX53" fmla="*/ 190301 w 828027"/>
                <a:gd name="connsiteY53" fmla="*/ 883355 h 938389"/>
                <a:gd name="connsiteX54" fmla="*/ 147968 w 828027"/>
                <a:gd name="connsiteY54" fmla="*/ 870655 h 938389"/>
                <a:gd name="connsiteX55" fmla="*/ 122568 w 828027"/>
                <a:gd name="connsiteY55" fmla="*/ 853722 h 938389"/>
                <a:gd name="connsiteX56" fmla="*/ 109868 w 828027"/>
                <a:gd name="connsiteY56" fmla="*/ 845255 h 938389"/>
                <a:gd name="connsiteX57" fmla="*/ 97168 w 828027"/>
                <a:gd name="connsiteY57" fmla="*/ 819855 h 938389"/>
                <a:gd name="connsiteX58" fmla="*/ 71768 w 828027"/>
                <a:gd name="connsiteY58" fmla="*/ 802922 h 938389"/>
                <a:gd name="connsiteX59" fmla="*/ 29435 w 828027"/>
                <a:gd name="connsiteY59" fmla="*/ 790222 h 938389"/>
                <a:gd name="connsiteX60" fmla="*/ 16735 w 828027"/>
                <a:gd name="connsiteY60" fmla="*/ 730955 h 938389"/>
                <a:gd name="connsiteX61" fmla="*/ 8268 w 828027"/>
                <a:gd name="connsiteY61" fmla="*/ 718255 h 938389"/>
                <a:gd name="connsiteX62" fmla="*/ 8268 w 828027"/>
                <a:gd name="connsiteY62" fmla="*/ 688622 h 938389"/>
                <a:gd name="connsiteX63" fmla="*/ 20968 w 828027"/>
                <a:gd name="connsiteY63" fmla="*/ 680155 h 938389"/>
                <a:gd name="connsiteX64" fmla="*/ 20968 w 828027"/>
                <a:gd name="connsiteY64" fmla="*/ 654755 h 938389"/>
                <a:gd name="connsiteX65" fmla="*/ 29435 w 828027"/>
                <a:gd name="connsiteY65" fmla="*/ 599722 h 938389"/>
                <a:gd name="connsiteX66" fmla="*/ 37901 w 828027"/>
                <a:gd name="connsiteY66" fmla="*/ 561622 h 938389"/>
                <a:gd name="connsiteX67" fmla="*/ 50601 w 828027"/>
                <a:gd name="connsiteY67" fmla="*/ 553155 h 938389"/>
                <a:gd name="connsiteX68" fmla="*/ 59068 w 828027"/>
                <a:gd name="connsiteY68" fmla="*/ 540455 h 938389"/>
                <a:gd name="connsiteX69" fmla="*/ 59068 w 828027"/>
                <a:gd name="connsiteY69" fmla="*/ 426155 h 938389"/>
                <a:gd name="connsiteX70" fmla="*/ 63301 w 828027"/>
                <a:gd name="connsiteY70" fmla="*/ 349955 h 938389"/>
                <a:gd name="connsiteX71" fmla="*/ 67535 w 828027"/>
                <a:gd name="connsiteY71" fmla="*/ 333022 h 938389"/>
                <a:gd name="connsiteX72" fmla="*/ 80235 w 828027"/>
                <a:gd name="connsiteY72" fmla="*/ 286455 h 938389"/>
                <a:gd name="connsiteX73" fmla="*/ 76001 w 828027"/>
                <a:gd name="connsiteY73" fmla="*/ 222955 h 938389"/>
                <a:gd name="connsiteX74" fmla="*/ 67535 w 828027"/>
                <a:gd name="connsiteY74" fmla="*/ 193322 h 938389"/>
                <a:gd name="connsiteX75" fmla="*/ 71768 w 828027"/>
                <a:gd name="connsiteY75" fmla="*/ 159455 h 938389"/>
                <a:gd name="connsiteX76" fmla="*/ 101401 w 828027"/>
                <a:gd name="connsiteY76" fmla="*/ 117122 h 938389"/>
                <a:gd name="connsiteX77" fmla="*/ 114101 w 828027"/>
                <a:gd name="connsiteY77" fmla="*/ 108655 h 938389"/>
                <a:gd name="connsiteX78" fmla="*/ 122568 w 828027"/>
                <a:gd name="connsiteY78" fmla="*/ 95955 h 938389"/>
                <a:gd name="connsiteX79" fmla="*/ 135268 w 828027"/>
                <a:gd name="connsiteY79" fmla="*/ 91722 h 938389"/>
                <a:gd name="connsiteX80" fmla="*/ 169135 w 828027"/>
                <a:gd name="connsiteY80" fmla="*/ 70555 h 938389"/>
                <a:gd name="connsiteX81" fmla="*/ 152201 w 828027"/>
                <a:gd name="connsiteY81" fmla="*/ 62089 h 938389"/>
                <a:gd name="connsiteX82" fmla="*/ 147968 w 828027"/>
                <a:gd name="connsiteY82" fmla="*/ 49389 h 938389"/>
                <a:gd name="connsiteX83" fmla="*/ 173368 w 828027"/>
                <a:gd name="connsiteY83" fmla="*/ 40922 h 938389"/>
                <a:gd name="connsiteX84" fmla="*/ 224168 w 828027"/>
                <a:gd name="connsiteY84" fmla="*/ 23989 h 938389"/>
                <a:gd name="connsiteX85" fmla="*/ 232635 w 828027"/>
                <a:gd name="connsiteY85" fmla="*/ 2822 h 93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28027" h="938389">
                  <a:moveTo>
                    <a:pt x="232635" y="2822"/>
                  </a:moveTo>
                  <a:cubicBezTo>
                    <a:pt x="236163" y="0"/>
                    <a:pt x="241851" y="4267"/>
                    <a:pt x="245335" y="7055"/>
                  </a:cubicBezTo>
                  <a:cubicBezTo>
                    <a:pt x="249308" y="10233"/>
                    <a:pt x="249487" y="17058"/>
                    <a:pt x="253801" y="19755"/>
                  </a:cubicBezTo>
                  <a:cubicBezTo>
                    <a:pt x="261369" y="24485"/>
                    <a:pt x="279201" y="28222"/>
                    <a:pt x="279201" y="28222"/>
                  </a:cubicBezTo>
                  <a:cubicBezTo>
                    <a:pt x="334607" y="65161"/>
                    <a:pt x="282597" y="33736"/>
                    <a:pt x="444301" y="40922"/>
                  </a:cubicBezTo>
                  <a:cubicBezTo>
                    <a:pt x="452834" y="41301"/>
                    <a:pt x="506114" y="48120"/>
                    <a:pt x="516268" y="49389"/>
                  </a:cubicBezTo>
                  <a:cubicBezTo>
                    <a:pt x="544699" y="46229"/>
                    <a:pt x="572331" y="40588"/>
                    <a:pt x="600935" y="49389"/>
                  </a:cubicBezTo>
                  <a:cubicBezTo>
                    <a:pt x="605798" y="50885"/>
                    <a:pt x="606090" y="58226"/>
                    <a:pt x="609401" y="62089"/>
                  </a:cubicBezTo>
                  <a:cubicBezTo>
                    <a:pt x="614596" y="68150"/>
                    <a:pt x="621140" y="72961"/>
                    <a:pt x="626335" y="79022"/>
                  </a:cubicBezTo>
                  <a:cubicBezTo>
                    <a:pt x="629646" y="82885"/>
                    <a:pt x="630828" y="88544"/>
                    <a:pt x="634801" y="91722"/>
                  </a:cubicBezTo>
                  <a:cubicBezTo>
                    <a:pt x="638285" y="94510"/>
                    <a:pt x="643268" y="94544"/>
                    <a:pt x="647501" y="95955"/>
                  </a:cubicBezTo>
                  <a:cubicBezTo>
                    <a:pt x="656800" y="109903"/>
                    <a:pt x="671362" y="133543"/>
                    <a:pt x="685601" y="138289"/>
                  </a:cubicBezTo>
                  <a:cubicBezTo>
                    <a:pt x="703821" y="144362"/>
                    <a:pt x="693972" y="141440"/>
                    <a:pt x="715235" y="146755"/>
                  </a:cubicBezTo>
                  <a:cubicBezTo>
                    <a:pt x="723702" y="152400"/>
                    <a:pt x="734991" y="155222"/>
                    <a:pt x="740635" y="163689"/>
                  </a:cubicBezTo>
                  <a:cubicBezTo>
                    <a:pt x="743457" y="167922"/>
                    <a:pt x="746826" y="171838"/>
                    <a:pt x="749101" y="176389"/>
                  </a:cubicBezTo>
                  <a:cubicBezTo>
                    <a:pt x="751097" y="180380"/>
                    <a:pt x="749850" y="186301"/>
                    <a:pt x="753335" y="189089"/>
                  </a:cubicBezTo>
                  <a:cubicBezTo>
                    <a:pt x="757878" y="192723"/>
                    <a:pt x="764624" y="191911"/>
                    <a:pt x="770268" y="193322"/>
                  </a:cubicBezTo>
                  <a:cubicBezTo>
                    <a:pt x="786541" y="217730"/>
                    <a:pt x="772451" y="194183"/>
                    <a:pt x="782968" y="218722"/>
                  </a:cubicBezTo>
                  <a:cubicBezTo>
                    <a:pt x="785454" y="224522"/>
                    <a:pt x="788949" y="229855"/>
                    <a:pt x="791435" y="235655"/>
                  </a:cubicBezTo>
                  <a:cubicBezTo>
                    <a:pt x="810127" y="279268"/>
                    <a:pt x="776046" y="209111"/>
                    <a:pt x="804135" y="265289"/>
                  </a:cubicBezTo>
                  <a:cubicBezTo>
                    <a:pt x="806619" y="277710"/>
                    <a:pt x="807720" y="287766"/>
                    <a:pt x="812601" y="299155"/>
                  </a:cubicBezTo>
                  <a:cubicBezTo>
                    <a:pt x="815087" y="304956"/>
                    <a:pt x="818246" y="310444"/>
                    <a:pt x="821068" y="316089"/>
                  </a:cubicBezTo>
                  <a:cubicBezTo>
                    <a:pt x="827474" y="405783"/>
                    <a:pt x="828027" y="384791"/>
                    <a:pt x="821068" y="506589"/>
                  </a:cubicBezTo>
                  <a:cubicBezTo>
                    <a:pt x="820701" y="513008"/>
                    <a:pt x="814880" y="529387"/>
                    <a:pt x="812601" y="536222"/>
                  </a:cubicBezTo>
                  <a:cubicBezTo>
                    <a:pt x="811190" y="544689"/>
                    <a:pt x="810051" y="553205"/>
                    <a:pt x="808368" y="561622"/>
                  </a:cubicBezTo>
                  <a:cubicBezTo>
                    <a:pt x="807227" y="567327"/>
                    <a:pt x="805092" y="572816"/>
                    <a:pt x="804135" y="578555"/>
                  </a:cubicBezTo>
                  <a:cubicBezTo>
                    <a:pt x="794225" y="638015"/>
                    <a:pt x="805194" y="591249"/>
                    <a:pt x="795668" y="629355"/>
                  </a:cubicBezTo>
                  <a:cubicBezTo>
                    <a:pt x="792686" y="656199"/>
                    <a:pt x="793673" y="662817"/>
                    <a:pt x="787201" y="684389"/>
                  </a:cubicBezTo>
                  <a:cubicBezTo>
                    <a:pt x="784744" y="692578"/>
                    <a:pt x="779342" y="714927"/>
                    <a:pt x="770268" y="722489"/>
                  </a:cubicBezTo>
                  <a:cubicBezTo>
                    <a:pt x="765420" y="726529"/>
                    <a:pt x="758814" y="727824"/>
                    <a:pt x="753335" y="730955"/>
                  </a:cubicBezTo>
                  <a:cubicBezTo>
                    <a:pt x="748917" y="733479"/>
                    <a:pt x="744868" y="736600"/>
                    <a:pt x="740635" y="739422"/>
                  </a:cubicBezTo>
                  <a:cubicBezTo>
                    <a:pt x="737813" y="743655"/>
                    <a:pt x="734443" y="747571"/>
                    <a:pt x="732168" y="752122"/>
                  </a:cubicBezTo>
                  <a:cubicBezTo>
                    <a:pt x="730172" y="756113"/>
                    <a:pt x="731090" y="761667"/>
                    <a:pt x="727935" y="764822"/>
                  </a:cubicBezTo>
                  <a:cubicBezTo>
                    <a:pt x="720740" y="772017"/>
                    <a:pt x="711002" y="776111"/>
                    <a:pt x="702535" y="781755"/>
                  </a:cubicBezTo>
                  <a:cubicBezTo>
                    <a:pt x="698302" y="784577"/>
                    <a:pt x="693433" y="786624"/>
                    <a:pt x="689835" y="790222"/>
                  </a:cubicBezTo>
                  <a:cubicBezTo>
                    <a:pt x="681368" y="798689"/>
                    <a:pt x="671077" y="805659"/>
                    <a:pt x="664435" y="815622"/>
                  </a:cubicBezTo>
                  <a:cubicBezTo>
                    <a:pt x="653146" y="832555"/>
                    <a:pt x="660201" y="825500"/>
                    <a:pt x="643268" y="836789"/>
                  </a:cubicBezTo>
                  <a:cubicBezTo>
                    <a:pt x="640446" y="841022"/>
                    <a:pt x="638399" y="845891"/>
                    <a:pt x="634801" y="849489"/>
                  </a:cubicBezTo>
                  <a:cubicBezTo>
                    <a:pt x="626596" y="857694"/>
                    <a:pt x="619728" y="858746"/>
                    <a:pt x="609401" y="862189"/>
                  </a:cubicBezTo>
                  <a:cubicBezTo>
                    <a:pt x="589646" y="891822"/>
                    <a:pt x="600935" y="893234"/>
                    <a:pt x="579768" y="879122"/>
                  </a:cubicBezTo>
                  <a:cubicBezTo>
                    <a:pt x="576946" y="874889"/>
                    <a:pt x="575274" y="869600"/>
                    <a:pt x="571301" y="866422"/>
                  </a:cubicBezTo>
                  <a:cubicBezTo>
                    <a:pt x="567816" y="863634"/>
                    <a:pt x="563036" y="861696"/>
                    <a:pt x="558601" y="862189"/>
                  </a:cubicBezTo>
                  <a:cubicBezTo>
                    <a:pt x="541252" y="864117"/>
                    <a:pt x="531257" y="872698"/>
                    <a:pt x="516268" y="879122"/>
                  </a:cubicBezTo>
                  <a:cubicBezTo>
                    <a:pt x="512167" y="880880"/>
                    <a:pt x="507801" y="881944"/>
                    <a:pt x="503568" y="883355"/>
                  </a:cubicBezTo>
                  <a:lnTo>
                    <a:pt x="465468" y="908755"/>
                  </a:lnTo>
                  <a:cubicBezTo>
                    <a:pt x="461235" y="911577"/>
                    <a:pt x="457787" y="916386"/>
                    <a:pt x="452768" y="917222"/>
                  </a:cubicBezTo>
                  <a:cubicBezTo>
                    <a:pt x="444301" y="918633"/>
                    <a:pt x="435913" y="920641"/>
                    <a:pt x="427368" y="921455"/>
                  </a:cubicBezTo>
                  <a:cubicBezTo>
                    <a:pt x="406250" y="923466"/>
                    <a:pt x="385035" y="924278"/>
                    <a:pt x="363868" y="925689"/>
                  </a:cubicBezTo>
                  <a:cubicBezTo>
                    <a:pt x="332948" y="935995"/>
                    <a:pt x="347126" y="931990"/>
                    <a:pt x="321535" y="938389"/>
                  </a:cubicBezTo>
                  <a:cubicBezTo>
                    <a:pt x="319068" y="938115"/>
                    <a:pt x="276974" y="935158"/>
                    <a:pt x="266501" y="929922"/>
                  </a:cubicBezTo>
                  <a:cubicBezTo>
                    <a:pt x="257400" y="925372"/>
                    <a:pt x="250973" y="915457"/>
                    <a:pt x="241101" y="912989"/>
                  </a:cubicBezTo>
                  <a:cubicBezTo>
                    <a:pt x="219839" y="907673"/>
                    <a:pt x="229688" y="910595"/>
                    <a:pt x="211468" y="904522"/>
                  </a:cubicBezTo>
                  <a:cubicBezTo>
                    <a:pt x="207235" y="901700"/>
                    <a:pt x="202366" y="899653"/>
                    <a:pt x="198768" y="896055"/>
                  </a:cubicBezTo>
                  <a:cubicBezTo>
                    <a:pt x="195170" y="892457"/>
                    <a:pt x="194616" y="886051"/>
                    <a:pt x="190301" y="883355"/>
                  </a:cubicBezTo>
                  <a:cubicBezTo>
                    <a:pt x="183435" y="879064"/>
                    <a:pt x="157878" y="873133"/>
                    <a:pt x="147968" y="870655"/>
                  </a:cubicBezTo>
                  <a:lnTo>
                    <a:pt x="122568" y="853722"/>
                  </a:lnTo>
                  <a:lnTo>
                    <a:pt x="109868" y="845255"/>
                  </a:lnTo>
                  <a:cubicBezTo>
                    <a:pt x="106848" y="836195"/>
                    <a:pt x="104893" y="826614"/>
                    <a:pt x="97168" y="819855"/>
                  </a:cubicBezTo>
                  <a:cubicBezTo>
                    <a:pt x="89510" y="813154"/>
                    <a:pt x="81421" y="806140"/>
                    <a:pt x="71768" y="802922"/>
                  </a:cubicBezTo>
                  <a:cubicBezTo>
                    <a:pt x="40849" y="792615"/>
                    <a:pt x="55026" y="796619"/>
                    <a:pt x="29435" y="790222"/>
                  </a:cubicBezTo>
                  <a:cubicBezTo>
                    <a:pt x="9257" y="759957"/>
                    <a:pt x="30817" y="796671"/>
                    <a:pt x="16735" y="730955"/>
                  </a:cubicBezTo>
                  <a:cubicBezTo>
                    <a:pt x="15669" y="725980"/>
                    <a:pt x="11090" y="722488"/>
                    <a:pt x="8268" y="718255"/>
                  </a:cubicBezTo>
                  <a:cubicBezTo>
                    <a:pt x="4460" y="706831"/>
                    <a:pt x="0" y="701024"/>
                    <a:pt x="8268" y="688622"/>
                  </a:cubicBezTo>
                  <a:cubicBezTo>
                    <a:pt x="11090" y="684389"/>
                    <a:pt x="16735" y="682977"/>
                    <a:pt x="20968" y="680155"/>
                  </a:cubicBezTo>
                  <a:cubicBezTo>
                    <a:pt x="32256" y="646288"/>
                    <a:pt x="20968" y="688622"/>
                    <a:pt x="20968" y="654755"/>
                  </a:cubicBezTo>
                  <a:cubicBezTo>
                    <a:pt x="20968" y="598967"/>
                    <a:pt x="22188" y="628712"/>
                    <a:pt x="29435" y="599722"/>
                  </a:cubicBezTo>
                  <a:cubicBezTo>
                    <a:pt x="32590" y="587101"/>
                    <a:pt x="32518" y="573466"/>
                    <a:pt x="37901" y="561622"/>
                  </a:cubicBezTo>
                  <a:cubicBezTo>
                    <a:pt x="40006" y="556990"/>
                    <a:pt x="46368" y="555977"/>
                    <a:pt x="50601" y="553155"/>
                  </a:cubicBezTo>
                  <a:cubicBezTo>
                    <a:pt x="53423" y="548922"/>
                    <a:pt x="57064" y="545132"/>
                    <a:pt x="59068" y="540455"/>
                  </a:cubicBezTo>
                  <a:cubicBezTo>
                    <a:pt x="71977" y="510335"/>
                    <a:pt x="59104" y="426985"/>
                    <a:pt x="59068" y="426155"/>
                  </a:cubicBezTo>
                  <a:cubicBezTo>
                    <a:pt x="60479" y="400755"/>
                    <a:pt x="60998" y="375290"/>
                    <a:pt x="63301" y="349955"/>
                  </a:cubicBezTo>
                  <a:cubicBezTo>
                    <a:pt x="63828" y="344161"/>
                    <a:pt x="66273" y="338702"/>
                    <a:pt x="67535" y="333022"/>
                  </a:cubicBezTo>
                  <a:cubicBezTo>
                    <a:pt x="75515" y="297113"/>
                    <a:pt x="67016" y="326112"/>
                    <a:pt x="80235" y="286455"/>
                  </a:cubicBezTo>
                  <a:cubicBezTo>
                    <a:pt x="78824" y="265288"/>
                    <a:pt x="78222" y="244052"/>
                    <a:pt x="76001" y="222955"/>
                  </a:cubicBezTo>
                  <a:cubicBezTo>
                    <a:pt x="75183" y="215186"/>
                    <a:pt x="70158" y="201192"/>
                    <a:pt x="67535" y="193322"/>
                  </a:cubicBezTo>
                  <a:cubicBezTo>
                    <a:pt x="68946" y="182033"/>
                    <a:pt x="67942" y="170169"/>
                    <a:pt x="71768" y="159455"/>
                  </a:cubicBezTo>
                  <a:cubicBezTo>
                    <a:pt x="72537" y="157302"/>
                    <a:pt x="96517" y="122006"/>
                    <a:pt x="101401" y="117122"/>
                  </a:cubicBezTo>
                  <a:cubicBezTo>
                    <a:pt x="104999" y="113524"/>
                    <a:pt x="109868" y="111477"/>
                    <a:pt x="114101" y="108655"/>
                  </a:cubicBezTo>
                  <a:cubicBezTo>
                    <a:pt x="116923" y="104422"/>
                    <a:pt x="118595" y="99133"/>
                    <a:pt x="122568" y="95955"/>
                  </a:cubicBezTo>
                  <a:cubicBezTo>
                    <a:pt x="126053" y="93167"/>
                    <a:pt x="131277" y="93718"/>
                    <a:pt x="135268" y="91722"/>
                  </a:cubicBezTo>
                  <a:cubicBezTo>
                    <a:pt x="145483" y="86615"/>
                    <a:pt x="159059" y="77273"/>
                    <a:pt x="169135" y="70555"/>
                  </a:cubicBezTo>
                  <a:cubicBezTo>
                    <a:pt x="163490" y="67733"/>
                    <a:pt x="156664" y="66551"/>
                    <a:pt x="152201" y="62089"/>
                  </a:cubicBezTo>
                  <a:cubicBezTo>
                    <a:pt x="149046" y="58934"/>
                    <a:pt x="144813" y="52544"/>
                    <a:pt x="147968" y="49389"/>
                  </a:cubicBezTo>
                  <a:cubicBezTo>
                    <a:pt x="154279" y="43078"/>
                    <a:pt x="164710" y="43087"/>
                    <a:pt x="173368" y="40922"/>
                  </a:cubicBezTo>
                  <a:cubicBezTo>
                    <a:pt x="202149" y="33727"/>
                    <a:pt x="202905" y="36139"/>
                    <a:pt x="224168" y="23989"/>
                  </a:cubicBezTo>
                  <a:cubicBezTo>
                    <a:pt x="238042" y="16061"/>
                    <a:pt x="229107" y="5644"/>
                    <a:pt x="232635" y="282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5" name="Straight Connector 7"/>
            <p:cNvCxnSpPr/>
            <p:nvPr/>
          </p:nvCxnSpPr>
          <p:spPr bwMode="auto">
            <a:xfrm>
              <a:off x="849403" y="4205712"/>
              <a:ext cx="355476" cy="3176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447309" y="646275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1041E8"/>
                </a:solidFill>
              </a:rPr>
              <a:t>Stella et al. </a:t>
            </a:r>
            <a:r>
              <a:rPr lang="en-US" b="1" dirty="0" smtClean="0">
                <a:solidFill>
                  <a:srgbClr val="1041E8"/>
                </a:solidFill>
              </a:rPr>
              <a:t>IOVS 51: 5151 (2010)</a:t>
            </a:r>
            <a:endParaRPr lang="en-US" b="1" dirty="0">
              <a:solidFill>
                <a:srgbClr val="1041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+mn-lt"/>
              </a:rPr>
              <a:t>Sample selection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This is the most important part of a metabolomics experiment</a:t>
            </a:r>
          </a:p>
          <a:p>
            <a:r>
              <a:rPr lang="en-US" b="1" dirty="0" smtClean="0"/>
              <a:t>The samples should be collected according to a written, agreed upon protocol</a:t>
            </a:r>
          </a:p>
          <a:p>
            <a:r>
              <a:rPr lang="en-US" b="1" dirty="0" smtClean="0"/>
              <a:t>Sample types</a:t>
            </a:r>
          </a:p>
          <a:p>
            <a:pPr lvl="1"/>
            <a:r>
              <a:rPr lang="en-US" b="1" dirty="0" err="1" smtClean="0"/>
              <a:t>Biofluids</a:t>
            </a:r>
            <a:r>
              <a:rPr lang="en-US" b="1" dirty="0" smtClean="0"/>
              <a:t> (</a:t>
            </a:r>
            <a:r>
              <a:rPr lang="en-US" dirty="0" smtClean="0"/>
              <a:t>whole blood, </a:t>
            </a:r>
            <a:r>
              <a:rPr lang="en-US" b="1" dirty="0" smtClean="0"/>
              <a:t>plasma, serum, </a:t>
            </a:r>
            <a:r>
              <a:rPr lang="en-US" dirty="0" smtClean="0"/>
              <a:t>CSF, sputum, follicular fluid, bile, duodenal fluid, </a:t>
            </a:r>
            <a:r>
              <a:rPr lang="en-US" b="1" dirty="0" smtClean="0"/>
              <a:t>fecal water, lung lavage, </a:t>
            </a:r>
            <a:r>
              <a:rPr lang="en-US" dirty="0" smtClean="0"/>
              <a:t>aqueous humor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Tissues (brain, </a:t>
            </a:r>
            <a:r>
              <a:rPr lang="en-US" dirty="0" smtClean="0"/>
              <a:t>liver</a:t>
            </a:r>
            <a:r>
              <a:rPr lang="en-US" b="1" dirty="0" smtClean="0"/>
              <a:t>, heart, kidney, </a:t>
            </a:r>
            <a:r>
              <a:rPr lang="en-US" dirty="0" smtClean="0"/>
              <a:t>adrenals, muscle, ovaries, testes, lung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Cells (cancer cells, </a:t>
            </a:r>
            <a:r>
              <a:rPr lang="en-US" dirty="0" err="1" smtClean="0"/>
              <a:t>cardiomyocytes</a:t>
            </a:r>
            <a:r>
              <a:rPr lang="en-US" b="1" dirty="0" smtClean="0"/>
              <a:t>, yeast, oral bacteria)</a:t>
            </a:r>
          </a:p>
          <a:p>
            <a:pPr lvl="1"/>
            <a:r>
              <a:rPr lang="en-US" b="1" dirty="0" smtClean="0"/>
              <a:t>Food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3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Blood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A very important issue is the timing of the collection</a:t>
            </a:r>
          </a:p>
          <a:p>
            <a:pPr lvl="1"/>
            <a:r>
              <a:rPr lang="en-US" b="1" dirty="0" smtClean="0"/>
              <a:t>Many components of the circulating metabolome come from the foods that are eaten by the subject</a:t>
            </a:r>
          </a:p>
          <a:p>
            <a:pPr lvl="1"/>
            <a:r>
              <a:rPr lang="en-US" b="1" dirty="0" smtClean="0"/>
              <a:t>Unless the question concerns analysis of the postprandial metabolome, it is best if the sample taken is after an overnight fast (animals and subjects)</a:t>
            </a:r>
          </a:p>
          <a:p>
            <a:r>
              <a:rPr lang="en-US" b="1" dirty="0" smtClean="0"/>
              <a:t>As for tissues, metabolites can change after collection</a:t>
            </a:r>
          </a:p>
          <a:p>
            <a:r>
              <a:rPr lang="en-US" b="1" dirty="0" smtClean="0"/>
              <a:t>Whole blood should be immediately placed on ice and then frozen in liquid N</a:t>
            </a:r>
            <a:r>
              <a:rPr lang="en-US" b="1" baseline="-25000" dirty="0" smtClean="0"/>
              <a:t>2</a:t>
            </a:r>
            <a:r>
              <a:rPr lang="en-US" b="1" dirty="0" smtClean="0"/>
              <a:t>, or stored in a -80</a:t>
            </a:r>
            <a:r>
              <a:rPr lang="en-US" b="1" baseline="30000" dirty="0" smtClean="0"/>
              <a:t>o</a:t>
            </a:r>
            <a:r>
              <a:rPr lang="en-US" b="1" dirty="0" smtClean="0"/>
              <a:t>C freezer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1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0838"/>
            <a:ext cx="7886700" cy="13255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+mn-lt"/>
              </a:rPr>
              <a:t>Plasma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and serum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Plasma requires either </a:t>
            </a:r>
            <a:r>
              <a:rPr lang="en-US" b="1" dirty="0" smtClean="0"/>
              <a:t>EDTA </a:t>
            </a:r>
            <a:r>
              <a:rPr lang="en-US" b="1" dirty="0"/>
              <a:t>(for LC-MS) or heparin (for NMR</a:t>
            </a:r>
            <a:r>
              <a:rPr lang="en-US" b="1" dirty="0" smtClean="0"/>
              <a:t>) to prevent coagulation</a:t>
            </a:r>
            <a:endParaRPr lang="en-US" b="1" dirty="0"/>
          </a:p>
          <a:p>
            <a:pPr lvl="1"/>
            <a:r>
              <a:rPr lang="en-US" b="1" dirty="0" smtClean="0"/>
              <a:t>Treated blood is centrifuged to sediment the red cells and monocytes</a:t>
            </a:r>
          </a:p>
          <a:p>
            <a:pPr lvl="1"/>
            <a:r>
              <a:rPr lang="en-US" b="1" dirty="0" smtClean="0"/>
              <a:t>Plasma is aspirated and quickly frozen at -80</a:t>
            </a:r>
            <a:r>
              <a:rPr lang="en-US" b="1" baseline="30000" dirty="0" smtClean="0"/>
              <a:t>o</a:t>
            </a:r>
            <a:r>
              <a:rPr lang="en-US" b="1" dirty="0" smtClean="0"/>
              <a:t>C</a:t>
            </a:r>
            <a:endParaRPr lang="en-US" b="1" dirty="0"/>
          </a:p>
          <a:p>
            <a:r>
              <a:rPr lang="en-US" b="1" dirty="0"/>
              <a:t>Serum requires time for full </a:t>
            </a:r>
            <a:r>
              <a:rPr lang="en-US" b="1" dirty="0" smtClean="0"/>
              <a:t>coagulation</a:t>
            </a:r>
          </a:p>
          <a:p>
            <a:pPr lvl="1"/>
            <a:r>
              <a:rPr lang="en-US" b="1" dirty="0" smtClean="0"/>
              <a:t>This involves a period at room temperature</a:t>
            </a:r>
          </a:p>
          <a:p>
            <a:pPr lvl="2"/>
            <a:r>
              <a:rPr lang="en-US" b="1" dirty="0" smtClean="0"/>
              <a:t>Keep constant, but be wary of subjects with slow clotting times</a:t>
            </a:r>
          </a:p>
          <a:p>
            <a:pPr lvl="1"/>
            <a:r>
              <a:rPr lang="en-US" b="1" dirty="0" smtClean="0"/>
              <a:t>Clotted blood is centrifuged at 4</a:t>
            </a:r>
            <a:r>
              <a:rPr lang="en-US" b="1" baseline="30000" dirty="0" smtClean="0"/>
              <a:t>o</a:t>
            </a:r>
            <a:r>
              <a:rPr lang="en-US" b="1" dirty="0" smtClean="0"/>
              <a:t>C to separate serum</a:t>
            </a:r>
          </a:p>
          <a:p>
            <a:pPr lvl="1"/>
            <a:r>
              <a:rPr lang="en-US" b="1" dirty="0" smtClean="0"/>
              <a:t>Collected sera are stored at -80</a:t>
            </a:r>
            <a:r>
              <a:rPr lang="en-US" b="1" baseline="30000" dirty="0" smtClean="0"/>
              <a:t>o</a:t>
            </a:r>
            <a:r>
              <a:rPr lang="en-US" b="1" dirty="0" smtClean="0"/>
              <a:t>C in 0.5 ml aliquots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Other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biofluids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Urine</a:t>
            </a:r>
          </a:p>
          <a:p>
            <a:pPr lvl="1"/>
            <a:r>
              <a:rPr lang="en-US" b="1" dirty="0" smtClean="0"/>
              <a:t>Best if a 24 h or longer total urine collection is done</a:t>
            </a:r>
          </a:p>
          <a:p>
            <a:pPr lvl="2"/>
            <a:r>
              <a:rPr lang="en-US" b="1" dirty="0" smtClean="0"/>
              <a:t>Rodents – collect directly into a beaker embedded in dry ice</a:t>
            </a:r>
          </a:p>
          <a:p>
            <a:pPr lvl="2"/>
            <a:r>
              <a:rPr lang="en-US" b="1" dirty="0" smtClean="0"/>
              <a:t>Patients - store at 4</a:t>
            </a:r>
            <a:r>
              <a:rPr lang="en-US" b="1" baseline="30000" dirty="0" smtClean="0"/>
              <a:t>o</a:t>
            </a:r>
            <a:r>
              <a:rPr lang="en-US" b="1" dirty="0" smtClean="0"/>
              <a:t>C during the collection period</a:t>
            </a:r>
          </a:p>
          <a:p>
            <a:pPr lvl="2"/>
            <a:r>
              <a:rPr lang="en-US" b="1" dirty="0" smtClean="0"/>
              <a:t>Additives (ascorbic acid, CHCl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Alternative, a spot urine but collect data on what food had been eaten/any drugs taken prior to collection</a:t>
            </a:r>
          </a:p>
          <a:p>
            <a:pPr lvl="1"/>
            <a:r>
              <a:rPr lang="en-US" b="1" dirty="0" smtClean="0"/>
              <a:t>Centrifuge to remove precipitates</a:t>
            </a:r>
          </a:p>
          <a:p>
            <a:pPr lvl="1"/>
            <a:r>
              <a:rPr lang="en-US" b="1" dirty="0" smtClean="0"/>
              <a:t>Store at -80</a:t>
            </a:r>
            <a:r>
              <a:rPr lang="en-US" b="1" baseline="30000" dirty="0" smtClean="0"/>
              <a:t>o</a:t>
            </a:r>
            <a:r>
              <a:rPr lang="en-US" b="1" dirty="0" smtClean="0"/>
              <a:t>C</a:t>
            </a:r>
          </a:p>
          <a:p>
            <a:pPr lvl="1"/>
            <a:r>
              <a:rPr lang="en-US" b="1" dirty="0" smtClean="0"/>
              <a:t>Best if stored in 100 </a:t>
            </a:r>
            <a:r>
              <a:rPr lang="en-US" b="1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="1" dirty="0" smtClean="0"/>
              <a:t>l aliquots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6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+mn-lt"/>
                <a:ea typeface="Symbol" charset="2"/>
                <a:cs typeface="Symbol" charset="2"/>
              </a:rPr>
              <a:t>Tissues</a:t>
            </a:r>
            <a:endParaRPr lang="en-US" b="1">
              <a:solidFill>
                <a:srgbClr val="FF0000"/>
              </a:solidFill>
              <a:latin typeface="+mn-lt"/>
              <a:ea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metabolome will change very quickly as soon as the sample is taken</a:t>
            </a:r>
          </a:p>
          <a:p>
            <a:r>
              <a:rPr lang="en-US" b="1" dirty="0" smtClean="0"/>
              <a:t>Where possible, place immediately into liquid N</a:t>
            </a:r>
            <a:r>
              <a:rPr lang="en-US" b="1" baseline="-25000" dirty="0" smtClean="0"/>
              <a:t>2</a:t>
            </a:r>
            <a:r>
              <a:rPr lang="en-US" b="1" dirty="0" smtClean="0"/>
              <a:t> before proceeding</a:t>
            </a:r>
          </a:p>
          <a:p>
            <a:pPr lvl="1"/>
            <a:r>
              <a:rPr lang="en-US" b="1" dirty="0" smtClean="0"/>
              <a:t>Store at -80</a:t>
            </a:r>
            <a:r>
              <a:rPr lang="en-US" b="1" baseline="30000" dirty="0" smtClean="0"/>
              <a:t>o</a:t>
            </a:r>
            <a:r>
              <a:rPr lang="en-US" b="1" dirty="0" smtClean="0"/>
              <a:t>C</a:t>
            </a:r>
          </a:p>
          <a:p>
            <a:r>
              <a:rPr lang="en-US" b="1" dirty="0" smtClean="0"/>
              <a:t>Blood metabolites contaminate tissues</a:t>
            </a:r>
          </a:p>
          <a:p>
            <a:pPr lvl="1"/>
            <a:r>
              <a:rPr lang="en-US" b="1" dirty="0" smtClean="0"/>
              <a:t>For animal studies, expose organ and flush its venous blood supply with ice-cold, physiological saline</a:t>
            </a:r>
          </a:p>
          <a:p>
            <a:pPr lvl="1"/>
            <a:r>
              <a:rPr lang="en-US" b="1" dirty="0" smtClean="0"/>
              <a:t>Then snap-freeze tissue with flat-faced tongs dipped in liquid N</a:t>
            </a:r>
            <a:r>
              <a:rPr lang="en-US" b="1" baseline="-25000" dirty="0" smtClean="0"/>
              <a:t>2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67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+mn-lt"/>
                <a:ea typeface="Symbol" charset="2"/>
                <a:cs typeface="Symbol" charset="2"/>
              </a:rPr>
              <a:t>Anesthetics/analgesics</a:t>
            </a:r>
            <a:endParaRPr lang="en-US" b="1">
              <a:solidFill>
                <a:srgbClr val="FF0000"/>
              </a:solidFill>
              <a:latin typeface="+mn-lt"/>
              <a:ea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427"/>
            <a:ext cx="7886700" cy="484339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Prior to sampling of blood, other biological fluids and tissues, it may be necessary to use an anesthetic.</a:t>
            </a:r>
          </a:p>
          <a:p>
            <a:pPr lvl="1"/>
            <a:r>
              <a:rPr lang="en-US" b="1" dirty="0" smtClean="0"/>
              <a:t>The time to anesthetize an animal will alter the metabolome</a:t>
            </a:r>
          </a:p>
          <a:p>
            <a:pPr lvl="1"/>
            <a:r>
              <a:rPr lang="en-US" b="1" dirty="0" smtClean="0"/>
              <a:t>Ideal method is to use a guillotine, fast tissue excision and liquid N</a:t>
            </a:r>
            <a:r>
              <a:rPr lang="en-US" b="1" baseline="-25000" dirty="0" smtClean="0"/>
              <a:t>2</a:t>
            </a:r>
          </a:p>
          <a:p>
            <a:pPr lvl="1"/>
            <a:endParaRPr lang="en-US" b="1" baseline="-25000" dirty="0" smtClean="0"/>
          </a:p>
          <a:p>
            <a:pPr lvl="1"/>
            <a:endParaRPr lang="en-US" b="1" baseline="-25000" dirty="0"/>
          </a:p>
          <a:p>
            <a:pPr lvl="1"/>
            <a:endParaRPr lang="en-US" b="1" baseline="-25000" dirty="0" smtClean="0"/>
          </a:p>
          <a:p>
            <a:r>
              <a:rPr lang="en-US" b="1" dirty="0" smtClean="0"/>
              <a:t>If the IACUC-approved protocol requires an analgesic, it (and its metabolites) will be present</a:t>
            </a:r>
          </a:p>
          <a:p>
            <a:pPr lvl="1"/>
            <a:r>
              <a:rPr lang="en-US" b="1" dirty="0" smtClean="0"/>
              <a:t>Discuss with IACUC possible alternative methods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8" y="3853627"/>
            <a:ext cx="1866049" cy="13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Documenting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patient therapeutics</a:t>
            </a:r>
            <a:endParaRPr lang="en-US" sz="40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Most patients in a study are taking additional drugs or dietary supplements that add compounds to the metabolome</a:t>
            </a:r>
          </a:p>
          <a:p>
            <a:r>
              <a:rPr lang="en-US" b="1" dirty="0" smtClean="0"/>
              <a:t>These </a:t>
            </a:r>
            <a:r>
              <a:rPr lang="en-US" b="1" dirty="0" err="1" smtClean="0"/>
              <a:t>xenobiotics</a:t>
            </a:r>
            <a:r>
              <a:rPr lang="en-US" b="1" dirty="0" smtClean="0"/>
              <a:t> also undergo metabolism</a:t>
            </a:r>
          </a:p>
          <a:p>
            <a:pPr lvl="1"/>
            <a:r>
              <a:rPr lang="en-US" b="1" dirty="0" smtClean="0"/>
              <a:t>Phase I</a:t>
            </a:r>
          </a:p>
          <a:p>
            <a:pPr lvl="1"/>
            <a:r>
              <a:rPr lang="en-US" b="1" dirty="0" smtClean="0"/>
              <a:t>Phase II</a:t>
            </a:r>
          </a:p>
          <a:p>
            <a:pPr lvl="1"/>
            <a:r>
              <a:rPr lang="en-US" b="1" dirty="0" smtClean="0"/>
              <a:t>Microbiome-based</a:t>
            </a:r>
          </a:p>
          <a:p>
            <a:pPr lvl="1"/>
            <a:r>
              <a:rPr lang="en-US" b="1" dirty="0" smtClean="0"/>
              <a:t>Also regulate the microbiome which in turn may alter the metabolism</a:t>
            </a:r>
          </a:p>
          <a:p>
            <a:r>
              <a:rPr lang="en-US" b="1" dirty="0" smtClean="0"/>
              <a:t>Watch out for patients taking antibiotics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4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Extracting 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the metabolome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26" y="4007621"/>
            <a:ext cx="8935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No single extraction procedure exists that is optimal for all metabolites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The default method is very cold </a:t>
            </a:r>
            <a:r>
              <a:rPr lang="en-US" sz="2400" b="1" dirty="0" err="1" smtClean="0"/>
              <a:t>methanol:water</a:t>
            </a:r>
            <a:r>
              <a:rPr lang="en-US" sz="2400" b="1" dirty="0" smtClean="0"/>
              <a:t> (4:1)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If the </a:t>
            </a:r>
            <a:r>
              <a:rPr lang="en-US" sz="2400" b="1" dirty="0" err="1" smtClean="0"/>
              <a:t>analytes</a:t>
            </a:r>
            <a:r>
              <a:rPr lang="en-US" sz="2400" b="1" dirty="0" smtClean="0"/>
              <a:t> in the metabolome are known, then more hydrophobic solvents can be used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pH affects the extraction – acid, neutral and basic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60425" y="1690689"/>
            <a:ext cx="8215916" cy="2164466"/>
            <a:chOff x="360425" y="1690689"/>
            <a:chExt cx="8215916" cy="2164466"/>
          </a:xfrm>
        </p:grpSpPr>
        <p:sp>
          <p:nvSpPr>
            <p:cNvPr id="4" name="TextBox 3"/>
            <p:cNvSpPr txBox="1"/>
            <p:nvPr/>
          </p:nvSpPr>
          <p:spPr>
            <a:xfrm>
              <a:off x="2601798" y="2064325"/>
              <a:ext cx="30187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“From H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 gas to ear wax”</a:t>
              </a:r>
            </a:p>
            <a:p>
              <a:pPr algn="ctr"/>
              <a:r>
                <a:rPr lang="en-US" sz="2400" b="1" dirty="0" smtClean="0"/>
                <a:t>We’ve been asked to analyze fecal gases!</a:t>
              </a:r>
              <a:endParaRPr lang="en-US" sz="24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796" y="1690689"/>
              <a:ext cx="3090545" cy="21402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25" y="1690689"/>
              <a:ext cx="2180381" cy="2164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5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15344</TotalTime>
  <Words>1004</Words>
  <Application>Microsoft Macintosh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Calisto MT</vt:lpstr>
      <vt:lpstr>Symbol</vt:lpstr>
      <vt:lpstr>Times</vt:lpstr>
      <vt:lpstr>Arial</vt:lpstr>
      <vt:lpstr>Office Theme</vt:lpstr>
      <vt:lpstr>Sample types, storage and extraction for metabolomics </vt:lpstr>
      <vt:lpstr>Sample selection</vt:lpstr>
      <vt:lpstr>Blood</vt:lpstr>
      <vt:lpstr>Plasma and serum</vt:lpstr>
      <vt:lpstr>Other biofluids</vt:lpstr>
      <vt:lpstr>Tissues</vt:lpstr>
      <vt:lpstr>Anesthetics/analgesics</vt:lpstr>
      <vt:lpstr>Documenting patient therapeutics</vt:lpstr>
      <vt:lpstr>Extracting the metabolome</vt:lpstr>
      <vt:lpstr>Internal standards</vt:lpstr>
      <vt:lpstr>Extracting biofluids</vt:lpstr>
      <vt:lpstr>Extracting tissue</vt:lpstr>
      <vt:lpstr>The LC-MS platform</vt:lpstr>
      <vt:lpstr>The mass spectrometer</vt:lpstr>
      <vt:lpstr>PowerPoint Presentation</vt:lpstr>
      <vt:lpstr>The metabolites of doxorubicin</vt:lpstr>
      <vt:lpstr>Metabolomics and drugs in patients</vt:lpstr>
      <vt:lpstr>Imaging Mass Spectrometry – rat lens</vt:lpstr>
      <vt:lpstr>PowerPoint Presentation</vt:lpstr>
    </vt:vector>
  </TitlesOfParts>
  <Manager/>
  <Company>UAB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metabolism became metabolomics</dc:title>
  <dc:subject/>
  <dc:creator>Stephen Barnes</dc:creator>
  <cp:keywords/>
  <dc:description/>
  <cp:lastModifiedBy>Microsoft Office User</cp:lastModifiedBy>
  <cp:revision>198</cp:revision>
  <dcterms:created xsi:type="dcterms:W3CDTF">2013-04-30T18:45:25Z</dcterms:created>
  <dcterms:modified xsi:type="dcterms:W3CDTF">2015-12-08T18:31:50Z</dcterms:modified>
  <cp:category/>
</cp:coreProperties>
</file>